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4"/>
  </p:sldMasterIdLst>
  <p:notesMasterIdLst>
    <p:notesMasterId r:id="rId12"/>
  </p:notesMasterIdLst>
  <p:sldIdLst>
    <p:sldId id="256" r:id="rId5"/>
    <p:sldId id="258" r:id="rId6"/>
    <p:sldId id="257" r:id="rId7"/>
    <p:sldId id="259" r:id="rId8"/>
    <p:sldId id="261" r:id="rId9"/>
    <p:sldId id="262" r:id="rId10"/>
    <p:sldId id="263" r:id="rId11"/>
  </p:sldIdLst>
  <p:sldSz cx="9144000" cy="5143500" type="screen16x9"/>
  <p:notesSz cx="6858000" cy="9144000"/>
  <p:embeddedFontLst>
    <p:embeddedFont>
      <p:font typeface="Archivo SemiBold" panose="020B0604020202020204" charset="0"/>
      <p:regular r:id="rId13"/>
      <p:bold r:id="rId14"/>
      <p:italic r:id="rId15"/>
      <p:boldItalic r:id="rId16"/>
    </p:embeddedFont>
    <p:embeddedFont>
      <p:font typeface="Roboto Light" panose="02000000000000000000" pitchFamily="2" charset="0"/>
      <p:regular r:id="rId17"/>
      <p:bold r:id="rId18"/>
      <p:italic r:id="rId19"/>
      <p:boldItalic r:id="rId20"/>
    </p:embeddedFont>
    <p:embeddedFont>
      <p:font typeface="Roboto Medium" panose="02000000000000000000" pitchFamily="2" charset="0"/>
      <p:regular r:id="rId21"/>
      <p:bold r:id="rId22"/>
      <p:italic r:id="rId23"/>
      <p:boldItalic r:id="rId24"/>
    </p:embeddedFont>
    <p:embeddedFont>
      <p:font typeface="Webdings" panose="05030102010509060703" pitchFamily="18" charset="2"/>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C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9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f502b14e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2f502b14e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57eea7ce12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57eea7ce1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66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57eea7ce12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57eea7ce1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9" y="-1"/>
            <a:ext cx="9143995" cy="5143500"/>
          </a:xfrm>
          <a:prstGeom prst="rect">
            <a:avLst/>
          </a:prstGeom>
          <a:noFill/>
          <a:ln>
            <a:noFill/>
          </a:ln>
        </p:spPr>
      </p:pic>
      <p:sp>
        <p:nvSpPr>
          <p:cNvPr id="11" name="Google Shape;11;p2"/>
          <p:cNvSpPr/>
          <p:nvPr/>
        </p:nvSpPr>
        <p:spPr>
          <a:xfrm>
            <a:off x="4323500" y="382825"/>
            <a:ext cx="4404300" cy="4442100"/>
          </a:xfrm>
          <a:prstGeom prst="roundRect">
            <a:avLst>
              <a:gd name="adj" fmla="val 239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694725" y="751875"/>
            <a:ext cx="3365400" cy="14595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3800"/>
              <a:buNone/>
              <a:defRPr sz="3800">
                <a:solidFill>
                  <a:schemeClr val="lt1"/>
                </a:solidFill>
              </a:defRPr>
            </a:lvl2pPr>
            <a:lvl3pPr lvl="2" rtl="0">
              <a:spcBef>
                <a:spcPts val="0"/>
              </a:spcBef>
              <a:spcAft>
                <a:spcPts val="0"/>
              </a:spcAft>
              <a:buClr>
                <a:schemeClr val="lt1"/>
              </a:buClr>
              <a:buSzPts val="3800"/>
              <a:buNone/>
              <a:defRPr sz="3800">
                <a:solidFill>
                  <a:schemeClr val="lt1"/>
                </a:solidFill>
              </a:defRPr>
            </a:lvl3pPr>
            <a:lvl4pPr lvl="3" rtl="0">
              <a:spcBef>
                <a:spcPts val="0"/>
              </a:spcBef>
              <a:spcAft>
                <a:spcPts val="0"/>
              </a:spcAft>
              <a:buClr>
                <a:schemeClr val="lt1"/>
              </a:buClr>
              <a:buSzPts val="3800"/>
              <a:buNone/>
              <a:defRPr sz="3800">
                <a:solidFill>
                  <a:schemeClr val="lt1"/>
                </a:solidFill>
              </a:defRPr>
            </a:lvl4pPr>
            <a:lvl5pPr lvl="4" rtl="0">
              <a:spcBef>
                <a:spcPts val="0"/>
              </a:spcBef>
              <a:spcAft>
                <a:spcPts val="0"/>
              </a:spcAft>
              <a:buClr>
                <a:schemeClr val="lt1"/>
              </a:buClr>
              <a:buSzPts val="3800"/>
              <a:buNone/>
              <a:defRPr sz="3800">
                <a:solidFill>
                  <a:schemeClr val="lt1"/>
                </a:solidFill>
              </a:defRPr>
            </a:lvl5pPr>
            <a:lvl6pPr lvl="5" rtl="0">
              <a:spcBef>
                <a:spcPts val="0"/>
              </a:spcBef>
              <a:spcAft>
                <a:spcPts val="0"/>
              </a:spcAft>
              <a:buClr>
                <a:schemeClr val="lt1"/>
              </a:buClr>
              <a:buSzPts val="3800"/>
              <a:buNone/>
              <a:defRPr sz="3800">
                <a:solidFill>
                  <a:schemeClr val="lt1"/>
                </a:solidFill>
              </a:defRPr>
            </a:lvl6pPr>
            <a:lvl7pPr lvl="6" rtl="0">
              <a:spcBef>
                <a:spcPts val="0"/>
              </a:spcBef>
              <a:spcAft>
                <a:spcPts val="0"/>
              </a:spcAft>
              <a:buClr>
                <a:schemeClr val="lt1"/>
              </a:buClr>
              <a:buSzPts val="3800"/>
              <a:buNone/>
              <a:defRPr sz="3800">
                <a:solidFill>
                  <a:schemeClr val="lt1"/>
                </a:solidFill>
              </a:defRPr>
            </a:lvl7pPr>
            <a:lvl8pPr lvl="7" rtl="0">
              <a:spcBef>
                <a:spcPts val="0"/>
              </a:spcBef>
              <a:spcAft>
                <a:spcPts val="0"/>
              </a:spcAft>
              <a:buClr>
                <a:schemeClr val="lt1"/>
              </a:buClr>
              <a:buSzPts val="3800"/>
              <a:buNone/>
              <a:defRPr sz="3800">
                <a:solidFill>
                  <a:schemeClr val="lt1"/>
                </a:solidFill>
              </a:defRPr>
            </a:lvl8pPr>
            <a:lvl9pPr lvl="8" rtl="0">
              <a:spcBef>
                <a:spcPts val="0"/>
              </a:spcBef>
              <a:spcAft>
                <a:spcPts val="0"/>
              </a:spcAft>
              <a:buClr>
                <a:schemeClr val="lt1"/>
              </a:buClr>
              <a:buSzPts val="3800"/>
              <a:buNone/>
              <a:defRPr sz="3800">
                <a:solidFill>
                  <a:schemeClr val="lt1"/>
                </a:solidFill>
              </a:defRPr>
            </a:lvl9pPr>
          </a:lstStyle>
          <a:p>
            <a:endParaRPr/>
          </a:p>
        </p:txBody>
      </p:sp>
      <p:sp>
        <p:nvSpPr>
          <p:cNvPr id="13" name="Google Shape;13;p2"/>
          <p:cNvSpPr txBox="1">
            <a:spLocks noGrp="1"/>
          </p:cNvSpPr>
          <p:nvPr>
            <p:ph type="subTitle" idx="1"/>
          </p:nvPr>
        </p:nvSpPr>
        <p:spPr>
          <a:xfrm>
            <a:off x="4720350" y="1814408"/>
            <a:ext cx="28320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accent1"/>
              </a:buClr>
              <a:buSzPts val="2000"/>
              <a:buNone/>
              <a:defRPr sz="2000">
                <a:solidFill>
                  <a:schemeClr val="accent1"/>
                </a:solidFill>
              </a:defRPr>
            </a:lvl1pPr>
            <a:lvl2pPr lvl="1" algn="ctr" rtl="0">
              <a:lnSpc>
                <a:spcPct val="100000"/>
              </a:lnSpc>
              <a:spcBef>
                <a:spcPts val="0"/>
              </a:spcBef>
              <a:spcAft>
                <a:spcPts val="0"/>
              </a:spcAft>
              <a:buClr>
                <a:schemeClr val="lt1"/>
              </a:buClr>
              <a:buSzPts val="2000"/>
              <a:buNone/>
              <a:defRPr sz="2000">
                <a:solidFill>
                  <a:schemeClr val="lt1"/>
                </a:solidFill>
              </a:defRPr>
            </a:lvl2pPr>
            <a:lvl3pPr lvl="2" algn="ctr" rtl="0">
              <a:lnSpc>
                <a:spcPct val="100000"/>
              </a:lnSpc>
              <a:spcBef>
                <a:spcPts val="0"/>
              </a:spcBef>
              <a:spcAft>
                <a:spcPts val="0"/>
              </a:spcAft>
              <a:buClr>
                <a:schemeClr val="lt1"/>
              </a:buClr>
              <a:buSzPts val="2000"/>
              <a:buNone/>
              <a:defRPr sz="2000">
                <a:solidFill>
                  <a:schemeClr val="lt1"/>
                </a:solidFill>
              </a:defRPr>
            </a:lvl3pPr>
            <a:lvl4pPr lvl="3" algn="ctr" rtl="0">
              <a:lnSpc>
                <a:spcPct val="100000"/>
              </a:lnSpc>
              <a:spcBef>
                <a:spcPts val="0"/>
              </a:spcBef>
              <a:spcAft>
                <a:spcPts val="0"/>
              </a:spcAft>
              <a:buClr>
                <a:schemeClr val="lt1"/>
              </a:buClr>
              <a:buSzPts val="2000"/>
              <a:buNone/>
              <a:defRPr sz="2000">
                <a:solidFill>
                  <a:schemeClr val="lt1"/>
                </a:solidFill>
              </a:defRPr>
            </a:lvl4pPr>
            <a:lvl5pPr lvl="4" algn="ctr" rtl="0">
              <a:lnSpc>
                <a:spcPct val="100000"/>
              </a:lnSpc>
              <a:spcBef>
                <a:spcPts val="0"/>
              </a:spcBef>
              <a:spcAft>
                <a:spcPts val="0"/>
              </a:spcAft>
              <a:buClr>
                <a:schemeClr val="lt1"/>
              </a:buClr>
              <a:buSzPts val="2000"/>
              <a:buNone/>
              <a:defRPr sz="2000">
                <a:solidFill>
                  <a:schemeClr val="lt1"/>
                </a:solidFill>
              </a:defRPr>
            </a:lvl5pPr>
            <a:lvl6pPr lvl="5" algn="ctr" rtl="0">
              <a:lnSpc>
                <a:spcPct val="100000"/>
              </a:lnSpc>
              <a:spcBef>
                <a:spcPts val="0"/>
              </a:spcBef>
              <a:spcAft>
                <a:spcPts val="0"/>
              </a:spcAft>
              <a:buClr>
                <a:schemeClr val="lt1"/>
              </a:buClr>
              <a:buSzPts val="2000"/>
              <a:buNone/>
              <a:defRPr sz="2000">
                <a:solidFill>
                  <a:schemeClr val="lt1"/>
                </a:solidFill>
              </a:defRPr>
            </a:lvl6pPr>
            <a:lvl7pPr lvl="6" algn="ctr" rtl="0">
              <a:lnSpc>
                <a:spcPct val="100000"/>
              </a:lnSpc>
              <a:spcBef>
                <a:spcPts val="0"/>
              </a:spcBef>
              <a:spcAft>
                <a:spcPts val="0"/>
              </a:spcAft>
              <a:buClr>
                <a:schemeClr val="lt1"/>
              </a:buClr>
              <a:buSzPts val="2000"/>
              <a:buNone/>
              <a:defRPr sz="2000">
                <a:solidFill>
                  <a:schemeClr val="lt1"/>
                </a:solidFill>
              </a:defRPr>
            </a:lvl7pPr>
            <a:lvl8pPr lvl="7" algn="ctr" rtl="0">
              <a:lnSpc>
                <a:spcPct val="100000"/>
              </a:lnSpc>
              <a:spcBef>
                <a:spcPts val="0"/>
              </a:spcBef>
              <a:spcAft>
                <a:spcPts val="0"/>
              </a:spcAft>
              <a:buClr>
                <a:schemeClr val="lt1"/>
              </a:buClr>
              <a:buSzPts val="2000"/>
              <a:buNone/>
              <a:defRPr sz="2000">
                <a:solidFill>
                  <a:schemeClr val="lt1"/>
                </a:solidFill>
              </a:defRPr>
            </a:lvl8pPr>
            <a:lvl9pPr lvl="8" algn="ctr" rtl="0">
              <a:lnSpc>
                <a:spcPct val="100000"/>
              </a:lnSpc>
              <a:spcBef>
                <a:spcPts val="0"/>
              </a:spcBef>
              <a:spcAft>
                <a:spcPts val="0"/>
              </a:spcAft>
              <a:buClr>
                <a:schemeClr val="lt1"/>
              </a:buClr>
              <a:buSzPts val="2000"/>
              <a:buNone/>
              <a:defRPr sz="2000">
                <a:solidFill>
                  <a:schemeClr val="lt1"/>
                </a:solidFill>
              </a:defRPr>
            </a:lvl9pPr>
          </a:lstStyle>
          <a:p>
            <a:endParaRPr/>
          </a:p>
        </p:txBody>
      </p:sp>
      <p:pic>
        <p:nvPicPr>
          <p:cNvPr id="14" name="Google Shape;14;p2"/>
          <p:cNvPicPr preferRelativeResize="0"/>
          <p:nvPr/>
        </p:nvPicPr>
        <p:blipFill rotWithShape="1">
          <a:blip r:embed="rId3">
            <a:alphaModFix/>
          </a:blip>
          <a:srcRect b="10"/>
          <a:stretch/>
        </p:blipFill>
        <p:spPr>
          <a:xfrm>
            <a:off x="4796550" y="4299796"/>
            <a:ext cx="1221550" cy="239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type="titleOnly">
  <p:cSld name="TITLE_ONLY">
    <p:spTree>
      <p:nvGrpSpPr>
        <p:cNvPr id="1" name="Shape 101"/>
        <p:cNvGrpSpPr/>
        <p:nvPr/>
      </p:nvGrpSpPr>
      <p:grpSpPr>
        <a:xfrm>
          <a:off x="0" y="0"/>
          <a:ext cx="0" cy="0"/>
          <a:chOff x="0" y="0"/>
          <a:chExt cx="0" cy="0"/>
        </a:xfrm>
      </p:grpSpPr>
      <p:sp>
        <p:nvSpPr>
          <p:cNvPr id="102" name="Google Shape;102;p17"/>
          <p:cNvSpPr>
            <a:spLocks noGrp="1"/>
          </p:cNvSpPr>
          <p:nvPr>
            <p:ph type="pic" idx="2"/>
          </p:nvPr>
        </p:nvSpPr>
        <p:spPr>
          <a:xfrm>
            <a:off x="5278525" y="259825"/>
            <a:ext cx="3601500" cy="4490100"/>
          </a:xfrm>
          <a:prstGeom prst="roundRect">
            <a:avLst>
              <a:gd name="adj" fmla="val 3166"/>
            </a:avLst>
          </a:prstGeom>
          <a:noFill/>
          <a:ln>
            <a:noFill/>
          </a:ln>
        </p:spPr>
      </p:sp>
      <p:sp>
        <p:nvSpPr>
          <p:cNvPr id="103" name="Google Shape;103;p17"/>
          <p:cNvSpPr txBox="1">
            <a:spLocks noGrp="1"/>
          </p:cNvSpPr>
          <p:nvPr>
            <p:ph type="body" idx="1"/>
          </p:nvPr>
        </p:nvSpPr>
        <p:spPr>
          <a:xfrm>
            <a:off x="310750" y="1220425"/>
            <a:ext cx="4551000" cy="3166500"/>
          </a:xfrm>
          <a:prstGeom prst="rect">
            <a:avLst/>
          </a:prstGeom>
        </p:spPr>
        <p:txBody>
          <a:bodyPr spcFirstLastPara="1" wrap="square" lIns="91425" tIns="91425" rIns="91425" bIns="91425" anchor="t" anchorCtr="0">
            <a:normAutofit/>
          </a:bodyPr>
          <a:lstStyle>
            <a:lvl1pPr marL="457200" lvl="0" indent="-336550" rtl="0">
              <a:spcBef>
                <a:spcPts val="0"/>
              </a:spcBef>
              <a:spcAft>
                <a:spcPts val="0"/>
              </a:spcAft>
              <a:buSzPts val="1700"/>
              <a:buChar char="●"/>
              <a:defRPr sz="1700"/>
            </a:lvl1pPr>
            <a:lvl2pPr marL="914400" lvl="1" indent="-311150" rtl="0">
              <a:spcBef>
                <a:spcPts val="0"/>
              </a:spcBef>
              <a:spcAft>
                <a:spcPts val="0"/>
              </a:spcAft>
              <a:buSzPts val="1300"/>
              <a:buChar char="○"/>
              <a:defRPr sz="1300"/>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pic>
        <p:nvPicPr>
          <p:cNvPr id="104" name="Google Shape;104;p17"/>
          <p:cNvPicPr preferRelativeResize="0"/>
          <p:nvPr/>
        </p:nvPicPr>
        <p:blipFill rotWithShape="1">
          <a:blip r:embed="rId2">
            <a:alphaModFix/>
          </a:blip>
          <a:srcRect b="10"/>
          <a:stretch/>
        </p:blipFill>
        <p:spPr>
          <a:xfrm>
            <a:off x="397969" y="4860620"/>
            <a:ext cx="660024" cy="129229"/>
          </a:xfrm>
          <a:prstGeom prst="rect">
            <a:avLst/>
          </a:prstGeom>
          <a:noFill/>
          <a:ln>
            <a:noFill/>
          </a:ln>
        </p:spPr>
      </p:pic>
      <p:sp>
        <p:nvSpPr>
          <p:cNvPr id="105" name="Google Shape;105;p17"/>
          <p:cNvSpPr/>
          <p:nvPr/>
        </p:nvSpPr>
        <p:spPr>
          <a:xfrm>
            <a:off x="8756600" y="4879650"/>
            <a:ext cx="129300" cy="129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txBox="1">
            <a:spLocks noGrp="1"/>
          </p:cNvSpPr>
          <p:nvPr>
            <p:ph type="sldNum" idx="12"/>
          </p:nvPr>
        </p:nvSpPr>
        <p:spPr>
          <a:xfrm>
            <a:off x="8546906" y="4749851"/>
            <a:ext cx="548700" cy="393600"/>
          </a:xfrm>
          <a:prstGeom prst="rect">
            <a:avLst/>
          </a:prstGeom>
        </p:spPr>
        <p:txBody>
          <a:bodyPr spcFirstLastPara="1" wrap="square" lIns="91425" tIns="91425" rIns="91425" bIns="91425" anchor="ctr" anchorCtr="0">
            <a:normAutofit/>
          </a:bodyPr>
          <a:lstStyle>
            <a:lvl1pPr lvl="0" algn="ctr" rtl="0">
              <a:buNone/>
              <a:defRPr sz="600">
                <a:solidFill>
                  <a:schemeClr val="accent6"/>
                </a:solidFill>
                <a:latin typeface="Archivo SemiBold"/>
                <a:ea typeface="Archivo SemiBold"/>
                <a:cs typeface="Archivo SemiBold"/>
                <a:sym typeface="Archivo SemiBold"/>
              </a:defRPr>
            </a:lvl1pPr>
            <a:lvl2pPr lvl="1" algn="ctr" rtl="0">
              <a:buNone/>
              <a:defRPr sz="600">
                <a:solidFill>
                  <a:schemeClr val="accent6"/>
                </a:solidFill>
                <a:latin typeface="Archivo SemiBold"/>
                <a:ea typeface="Archivo SemiBold"/>
                <a:cs typeface="Archivo SemiBold"/>
                <a:sym typeface="Archivo SemiBold"/>
              </a:defRPr>
            </a:lvl2pPr>
            <a:lvl3pPr lvl="2" algn="ctr" rtl="0">
              <a:buNone/>
              <a:defRPr sz="600">
                <a:solidFill>
                  <a:schemeClr val="accent6"/>
                </a:solidFill>
                <a:latin typeface="Archivo SemiBold"/>
                <a:ea typeface="Archivo SemiBold"/>
                <a:cs typeface="Archivo SemiBold"/>
                <a:sym typeface="Archivo SemiBold"/>
              </a:defRPr>
            </a:lvl3pPr>
            <a:lvl4pPr lvl="3" algn="ctr" rtl="0">
              <a:buNone/>
              <a:defRPr sz="600">
                <a:solidFill>
                  <a:schemeClr val="accent6"/>
                </a:solidFill>
                <a:latin typeface="Archivo SemiBold"/>
                <a:ea typeface="Archivo SemiBold"/>
                <a:cs typeface="Archivo SemiBold"/>
                <a:sym typeface="Archivo SemiBold"/>
              </a:defRPr>
            </a:lvl4pPr>
            <a:lvl5pPr lvl="4" algn="ctr" rtl="0">
              <a:buNone/>
              <a:defRPr sz="600">
                <a:solidFill>
                  <a:schemeClr val="accent6"/>
                </a:solidFill>
                <a:latin typeface="Archivo SemiBold"/>
                <a:ea typeface="Archivo SemiBold"/>
                <a:cs typeface="Archivo SemiBold"/>
                <a:sym typeface="Archivo SemiBold"/>
              </a:defRPr>
            </a:lvl5pPr>
            <a:lvl6pPr lvl="5" algn="ctr" rtl="0">
              <a:buNone/>
              <a:defRPr sz="600">
                <a:solidFill>
                  <a:schemeClr val="accent6"/>
                </a:solidFill>
                <a:latin typeface="Archivo SemiBold"/>
                <a:ea typeface="Archivo SemiBold"/>
                <a:cs typeface="Archivo SemiBold"/>
                <a:sym typeface="Archivo SemiBold"/>
              </a:defRPr>
            </a:lvl6pPr>
            <a:lvl7pPr lvl="6" algn="ctr" rtl="0">
              <a:buNone/>
              <a:defRPr sz="600">
                <a:solidFill>
                  <a:schemeClr val="accent6"/>
                </a:solidFill>
                <a:latin typeface="Archivo SemiBold"/>
                <a:ea typeface="Archivo SemiBold"/>
                <a:cs typeface="Archivo SemiBold"/>
                <a:sym typeface="Archivo SemiBold"/>
              </a:defRPr>
            </a:lvl7pPr>
            <a:lvl8pPr lvl="7" algn="ctr" rtl="0">
              <a:buNone/>
              <a:defRPr sz="600">
                <a:solidFill>
                  <a:schemeClr val="accent6"/>
                </a:solidFill>
                <a:latin typeface="Archivo SemiBold"/>
                <a:ea typeface="Archivo SemiBold"/>
                <a:cs typeface="Archivo SemiBold"/>
                <a:sym typeface="Archivo SemiBold"/>
              </a:defRPr>
            </a:lvl8pPr>
            <a:lvl9pPr lvl="8" algn="ctr" rtl="0">
              <a:buNone/>
              <a:defRPr sz="600">
                <a:solidFill>
                  <a:schemeClr val="accent6"/>
                </a:solidFill>
                <a:latin typeface="Archivo SemiBold"/>
                <a:ea typeface="Archivo SemiBold"/>
                <a:cs typeface="Archivo SemiBold"/>
                <a:sym typeface="Archivo SemiBold"/>
              </a:defRPr>
            </a:lvl9pPr>
          </a:lstStyle>
          <a:p>
            <a:pPr marL="0" lvl="0" indent="0" algn="ctr" rtl="0">
              <a:spcBef>
                <a:spcPts val="0"/>
              </a:spcBef>
              <a:spcAft>
                <a:spcPts val="0"/>
              </a:spcAft>
              <a:buNone/>
            </a:pPr>
            <a:fld id="{00000000-1234-1234-1234-123412341234}" type="slidenum">
              <a:rPr lang="en"/>
              <a:t>‹#›</a:t>
            </a:fld>
            <a:endParaRPr sz="200"/>
          </a:p>
        </p:txBody>
      </p:sp>
      <p:sp>
        <p:nvSpPr>
          <p:cNvPr id="107" name="Google Shape;107;p17"/>
          <p:cNvSpPr txBox="1">
            <a:spLocks noGrp="1"/>
          </p:cNvSpPr>
          <p:nvPr>
            <p:ph type="title"/>
          </p:nvPr>
        </p:nvSpPr>
        <p:spPr>
          <a:xfrm>
            <a:off x="298894" y="175025"/>
            <a:ext cx="4791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8" name="Google Shape;108;p17"/>
          <p:cNvSpPr txBox="1">
            <a:spLocks noGrp="1"/>
          </p:cNvSpPr>
          <p:nvPr>
            <p:ph type="subTitle" idx="3"/>
          </p:nvPr>
        </p:nvSpPr>
        <p:spPr>
          <a:xfrm>
            <a:off x="295227" y="561249"/>
            <a:ext cx="4791600" cy="405000"/>
          </a:xfrm>
          <a:prstGeom prst="rect">
            <a:avLst/>
          </a:prstGeom>
        </p:spPr>
        <p:txBody>
          <a:bodyPr spcFirstLastPara="1" wrap="square" lIns="118850" tIns="91425" rIns="91425" bIns="91425" anchor="t" anchorCtr="0">
            <a:noAutofit/>
          </a:bodyPr>
          <a:lstStyle>
            <a:lvl1pPr lvl="0" rtl="0">
              <a:spcBef>
                <a:spcPts val="0"/>
              </a:spcBef>
              <a:spcAft>
                <a:spcPts val="0"/>
              </a:spcAft>
              <a:buClr>
                <a:schemeClr val="accent3"/>
              </a:buClr>
              <a:buSzPts val="1600"/>
              <a:buNone/>
              <a:defRPr sz="16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Archivo SemiBold"/>
              <a:buNone/>
              <a:defRPr sz="2800">
                <a:solidFill>
                  <a:schemeClr val="dk1"/>
                </a:solidFill>
                <a:latin typeface="Archivo SemiBold"/>
                <a:ea typeface="Archivo SemiBold"/>
                <a:cs typeface="Archivo SemiBold"/>
                <a:sym typeface="Archivo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Light"/>
              <a:buChar char="●"/>
              <a:defRPr sz="1800">
                <a:solidFill>
                  <a:schemeClr val="dk2"/>
                </a:solidFill>
                <a:latin typeface="Roboto Light"/>
                <a:ea typeface="Roboto Light"/>
                <a:cs typeface="Roboto Light"/>
                <a:sym typeface="Roboto Light"/>
              </a:defRPr>
            </a:lvl1pPr>
            <a:lvl2pPr marL="914400" lvl="1" indent="-317500">
              <a:lnSpc>
                <a:spcPct val="115000"/>
              </a:lnSpc>
              <a:spcBef>
                <a:spcPts val="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2pPr>
            <a:lvl3pPr marL="1371600" lvl="2" indent="-317500">
              <a:lnSpc>
                <a:spcPct val="115000"/>
              </a:lnSpc>
              <a:spcBef>
                <a:spcPts val="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3pPr>
            <a:lvl4pPr marL="1828800" lvl="3" indent="-317500">
              <a:lnSpc>
                <a:spcPct val="115000"/>
              </a:lnSpc>
              <a:spcBef>
                <a:spcPts val="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4pPr>
            <a:lvl5pPr marL="2286000" lvl="4" indent="-317500">
              <a:lnSpc>
                <a:spcPct val="115000"/>
              </a:lnSpc>
              <a:spcBef>
                <a:spcPts val="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5pPr>
            <a:lvl6pPr marL="2743200" lvl="5" indent="-317500">
              <a:lnSpc>
                <a:spcPct val="115000"/>
              </a:lnSpc>
              <a:spcBef>
                <a:spcPts val="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6pPr>
            <a:lvl7pPr marL="3200400" lvl="6" indent="-317500">
              <a:lnSpc>
                <a:spcPct val="115000"/>
              </a:lnSpc>
              <a:spcBef>
                <a:spcPts val="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7pPr>
            <a:lvl8pPr marL="3657600" lvl="7" indent="-317500">
              <a:lnSpc>
                <a:spcPct val="115000"/>
              </a:lnSpc>
              <a:spcBef>
                <a:spcPts val="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8pPr>
            <a:lvl9pPr marL="4114800" lvl="8" indent="-317500">
              <a:lnSpc>
                <a:spcPct val="115000"/>
              </a:lnSpc>
              <a:spcBef>
                <a:spcPts val="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9pPr>
          </a:lstStyle>
          <a:p>
            <a:endParaRPr/>
          </a:p>
        </p:txBody>
      </p:sp>
      <p:sp>
        <p:nvSpPr>
          <p:cNvPr id="8" name="Google Shape;8;p1"/>
          <p:cNvSpPr txBox="1">
            <a:spLocks noGrp="1"/>
          </p:cNvSpPr>
          <p:nvPr>
            <p:ph type="sldNum" idx="12"/>
          </p:nvPr>
        </p:nvSpPr>
        <p:spPr>
          <a:xfrm>
            <a:off x="8472458" y="2817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Roboto Light"/>
                <a:ea typeface="Roboto Light"/>
                <a:cs typeface="Roboto Light"/>
                <a:sym typeface="Roboto Light"/>
              </a:defRPr>
            </a:lvl1pPr>
            <a:lvl2pPr lvl="1" algn="r">
              <a:buNone/>
              <a:defRPr sz="1000">
                <a:solidFill>
                  <a:schemeClr val="accent3"/>
                </a:solidFill>
                <a:latin typeface="Roboto Light"/>
                <a:ea typeface="Roboto Light"/>
                <a:cs typeface="Roboto Light"/>
                <a:sym typeface="Roboto Light"/>
              </a:defRPr>
            </a:lvl2pPr>
            <a:lvl3pPr lvl="2" algn="r">
              <a:buNone/>
              <a:defRPr sz="1000">
                <a:solidFill>
                  <a:schemeClr val="accent3"/>
                </a:solidFill>
                <a:latin typeface="Roboto Light"/>
                <a:ea typeface="Roboto Light"/>
                <a:cs typeface="Roboto Light"/>
                <a:sym typeface="Roboto Light"/>
              </a:defRPr>
            </a:lvl3pPr>
            <a:lvl4pPr lvl="3" algn="r">
              <a:buNone/>
              <a:defRPr sz="1000">
                <a:solidFill>
                  <a:schemeClr val="accent3"/>
                </a:solidFill>
                <a:latin typeface="Roboto Light"/>
                <a:ea typeface="Roboto Light"/>
                <a:cs typeface="Roboto Light"/>
                <a:sym typeface="Roboto Light"/>
              </a:defRPr>
            </a:lvl4pPr>
            <a:lvl5pPr lvl="4" algn="r">
              <a:buNone/>
              <a:defRPr sz="1000">
                <a:solidFill>
                  <a:schemeClr val="accent3"/>
                </a:solidFill>
                <a:latin typeface="Roboto Light"/>
                <a:ea typeface="Roboto Light"/>
                <a:cs typeface="Roboto Light"/>
                <a:sym typeface="Roboto Light"/>
              </a:defRPr>
            </a:lvl5pPr>
            <a:lvl6pPr lvl="5" algn="r">
              <a:buNone/>
              <a:defRPr sz="1000">
                <a:solidFill>
                  <a:schemeClr val="accent3"/>
                </a:solidFill>
                <a:latin typeface="Roboto Light"/>
                <a:ea typeface="Roboto Light"/>
                <a:cs typeface="Roboto Light"/>
                <a:sym typeface="Roboto Light"/>
              </a:defRPr>
            </a:lvl6pPr>
            <a:lvl7pPr lvl="6" algn="r">
              <a:buNone/>
              <a:defRPr sz="1000">
                <a:solidFill>
                  <a:schemeClr val="accent3"/>
                </a:solidFill>
                <a:latin typeface="Roboto Light"/>
                <a:ea typeface="Roboto Light"/>
                <a:cs typeface="Roboto Light"/>
                <a:sym typeface="Roboto Light"/>
              </a:defRPr>
            </a:lvl7pPr>
            <a:lvl8pPr lvl="7" algn="r">
              <a:buNone/>
              <a:defRPr sz="1000">
                <a:solidFill>
                  <a:schemeClr val="accent3"/>
                </a:solidFill>
                <a:latin typeface="Roboto Light"/>
                <a:ea typeface="Roboto Light"/>
                <a:cs typeface="Roboto Light"/>
                <a:sym typeface="Roboto Light"/>
              </a:defRPr>
            </a:lvl8pPr>
            <a:lvl9pPr lvl="8" algn="r">
              <a:buNone/>
              <a:defRPr sz="1000">
                <a:solidFill>
                  <a:schemeClr val="accent3"/>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ctrTitle"/>
          </p:nvPr>
        </p:nvSpPr>
        <p:spPr>
          <a:xfrm>
            <a:off x="4498782" y="572261"/>
            <a:ext cx="4016567" cy="145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Close Task Management – </a:t>
            </a:r>
            <a:br>
              <a:rPr lang="en" sz="3200" dirty="0"/>
            </a:br>
            <a:br>
              <a:rPr lang="en" sz="3200" dirty="0"/>
            </a:br>
            <a:br>
              <a:rPr lang="en" sz="3200" dirty="0"/>
            </a:br>
            <a:r>
              <a:rPr lang="en-GB" sz="2400" dirty="0">
                <a:solidFill>
                  <a:schemeClr val="accent1"/>
                </a:solidFill>
              </a:rPr>
              <a:t>Increase flexibility </a:t>
            </a:r>
            <a:br>
              <a:rPr lang="en-GB" sz="2400" dirty="0">
                <a:solidFill>
                  <a:schemeClr val="accent1"/>
                </a:solidFill>
              </a:rPr>
            </a:br>
            <a:r>
              <a:rPr lang="en-GB" sz="2400" dirty="0">
                <a:solidFill>
                  <a:schemeClr val="accent1"/>
                </a:solidFill>
              </a:rPr>
              <a:t>to change tasks &amp; parameters after close checklist submission</a:t>
            </a:r>
            <a:endParaRPr sz="2400" dirty="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298893" y="175025"/>
            <a:ext cx="856869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40" dirty="0"/>
              <a:t>Change task &amp; parameters after close checklist submission</a:t>
            </a:r>
            <a:endParaRPr sz="2440" dirty="0"/>
          </a:p>
        </p:txBody>
      </p:sp>
      <p:sp>
        <p:nvSpPr>
          <p:cNvPr id="133" name="Google Shape;133;p22"/>
          <p:cNvSpPr txBox="1">
            <a:spLocks noGrp="1"/>
          </p:cNvSpPr>
          <p:nvPr>
            <p:ph type="subTitle" idx="3"/>
          </p:nvPr>
        </p:nvSpPr>
        <p:spPr>
          <a:xfrm>
            <a:off x="276409" y="561249"/>
            <a:ext cx="8483870" cy="405000"/>
          </a:xfrm>
          <a:prstGeom prst="rect">
            <a:avLst/>
          </a:prstGeom>
        </p:spPr>
        <p:txBody>
          <a:bodyPr spcFirstLastPara="1" wrap="square" lIns="118850" tIns="91425" rIns="91425" bIns="91425" anchor="t" anchorCtr="0">
            <a:noAutofit/>
          </a:bodyPr>
          <a:lstStyle/>
          <a:p>
            <a:pPr marL="0" lvl="0" indent="0" algn="l" rtl="0">
              <a:spcBef>
                <a:spcPts val="0"/>
              </a:spcBef>
              <a:spcAft>
                <a:spcPts val="1200"/>
              </a:spcAft>
              <a:buNone/>
            </a:pPr>
            <a:r>
              <a:rPr lang="en-GB" dirty="0"/>
              <a:t>Challenge  and new Service &amp; Architecture</a:t>
            </a:r>
            <a:endParaRPr dirty="0"/>
          </a:p>
        </p:txBody>
      </p:sp>
      <p:sp>
        <p:nvSpPr>
          <p:cNvPr id="134" name="Google Shape;134;p22"/>
          <p:cNvSpPr txBox="1">
            <a:spLocks noGrp="1"/>
          </p:cNvSpPr>
          <p:nvPr>
            <p:ph type="body" idx="1"/>
          </p:nvPr>
        </p:nvSpPr>
        <p:spPr>
          <a:xfrm>
            <a:off x="310749" y="1069521"/>
            <a:ext cx="8568696" cy="3680404"/>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sz="1400" dirty="0">
                <a:solidFill>
                  <a:schemeClr val="dk1"/>
                </a:solidFill>
                <a:latin typeface="Roboto Medium"/>
                <a:ea typeface="Roboto Medium"/>
                <a:cs typeface="Roboto Medium"/>
                <a:sym typeface="Roboto Medium"/>
              </a:rPr>
              <a:t>Challenge:</a:t>
            </a:r>
          </a:p>
          <a:p>
            <a:pPr marL="285750" lvl="0" indent="-285750">
              <a:spcBef>
                <a:spcPts val="600"/>
              </a:spcBef>
              <a:buFont typeface="Wingdings" panose="05000000000000000000" pitchFamily="2" charset="2"/>
              <a:buChar char="§"/>
            </a:pPr>
            <a:r>
              <a:rPr lang="en-GB" sz="1400" dirty="0">
                <a:solidFill>
                  <a:schemeClr val="dk1"/>
                </a:solidFill>
                <a:sym typeface="Roboto Medium"/>
              </a:rPr>
              <a:t>With the old architecture as soon as a task list has been submitted, all tasks were submitted as well</a:t>
            </a:r>
          </a:p>
          <a:p>
            <a:pPr marL="285750" lvl="0" indent="-285750">
              <a:spcBef>
                <a:spcPts val="600"/>
              </a:spcBef>
              <a:buFont typeface="Wingdings" panose="05000000000000000000" pitchFamily="2" charset="2"/>
              <a:buChar char="§"/>
            </a:pPr>
            <a:r>
              <a:rPr lang="en-GB" sz="1400" dirty="0">
                <a:solidFill>
                  <a:schemeClr val="dk1"/>
                </a:solidFill>
                <a:sym typeface="Roboto Medium"/>
              </a:rPr>
              <a:t>These submitted tasks were in status „Event Wait“ for an extensive time as long as predecessors were not completed or planned start date was not met</a:t>
            </a:r>
          </a:p>
          <a:p>
            <a:pPr marL="285750" lvl="0" indent="-285750">
              <a:spcBef>
                <a:spcPts val="600"/>
              </a:spcBef>
              <a:buFont typeface="Wingdings" panose="05000000000000000000" pitchFamily="2" charset="2"/>
              <a:buChar char="à"/>
            </a:pPr>
            <a:r>
              <a:rPr lang="en-GB" sz="1400" dirty="0">
                <a:solidFill>
                  <a:schemeClr val="dk1"/>
                </a:solidFill>
                <a:sym typeface="Roboto Medium"/>
              </a:rPr>
              <a:t>Inflexibility for task list owner to change tasks/task parameters despite the tasks was still in “Event Wait”</a:t>
            </a:r>
          </a:p>
          <a:p>
            <a:pPr marL="285750" lvl="0" indent="-285750">
              <a:spcBef>
                <a:spcPts val="600"/>
              </a:spcBef>
              <a:buFont typeface="Wingdings" panose="05000000000000000000" pitchFamily="2" charset="2"/>
              <a:buChar char="à"/>
            </a:pPr>
            <a:endParaRPr lang="en-GB" sz="1400" dirty="0">
              <a:solidFill>
                <a:schemeClr val="dk1"/>
              </a:solidFill>
              <a:sym typeface="Roboto Medium"/>
            </a:endParaRPr>
          </a:p>
          <a:p>
            <a:pPr marL="0" lvl="0" indent="0">
              <a:spcBef>
                <a:spcPts val="600"/>
              </a:spcBef>
              <a:buNone/>
            </a:pPr>
            <a:r>
              <a:rPr lang="en-GB" sz="1400" b="1" dirty="0">
                <a:solidFill>
                  <a:schemeClr val="dk1"/>
                </a:solidFill>
                <a:sym typeface="Roboto Medium"/>
              </a:rPr>
              <a:t>New middle-layer Architecture and Delayed Submit Service</a:t>
            </a:r>
          </a:p>
          <a:p>
            <a:pPr marL="285750" lvl="0" indent="-285750">
              <a:spcBef>
                <a:spcPts val="600"/>
              </a:spcBef>
              <a:buFont typeface="Wingdings" panose="05000000000000000000" pitchFamily="2" charset="2"/>
              <a:buChar char="§"/>
            </a:pPr>
            <a:r>
              <a:rPr lang="en-GB" sz="1400" dirty="0">
                <a:solidFill>
                  <a:schemeClr val="dk1"/>
                </a:solidFill>
                <a:sym typeface="Roboto Medium"/>
              </a:rPr>
              <a:t>A new middle-layer architecture has been introduced that allows to submit a task-list but not submitting all tasks</a:t>
            </a:r>
          </a:p>
          <a:p>
            <a:pPr marL="285750" lvl="0" indent="-285750">
              <a:spcBef>
                <a:spcPts val="600"/>
              </a:spcBef>
              <a:buFont typeface="Wingdings" panose="05000000000000000000" pitchFamily="2" charset="2"/>
              <a:buChar char="§"/>
            </a:pPr>
            <a:r>
              <a:rPr lang="en-GB" sz="1400" dirty="0">
                <a:solidFill>
                  <a:schemeClr val="dk1"/>
                </a:solidFill>
                <a:sym typeface="Roboto Medium"/>
              </a:rPr>
              <a:t>The delayed submit enables to submit a task only when its predecessors are completed and planned start-date is due</a:t>
            </a:r>
          </a:p>
          <a:p>
            <a:pPr marL="285750" lvl="0" indent="-285750">
              <a:spcBef>
                <a:spcPts val="600"/>
              </a:spcBef>
              <a:buFont typeface="Wingdings" panose="05000000000000000000" pitchFamily="2" charset="2"/>
              <a:buChar char="§"/>
            </a:pPr>
            <a:r>
              <a:rPr lang="en-GB" sz="1400" dirty="0">
                <a:solidFill>
                  <a:schemeClr val="dk1"/>
                </a:solidFill>
                <a:sym typeface="Roboto Medium"/>
              </a:rPr>
              <a:t>A new </a:t>
            </a:r>
            <a:r>
              <a:rPr lang="en-GB" sz="1400" dirty="0">
                <a:solidFill>
                  <a:schemeClr val="tx1"/>
                </a:solidFill>
                <a:sym typeface="Roboto Medium"/>
              </a:rPr>
              <a:t>status “planned” is </a:t>
            </a:r>
            <a:r>
              <a:rPr lang="en-GB" sz="1400" dirty="0">
                <a:solidFill>
                  <a:schemeClr val="dk1"/>
                </a:solidFill>
                <a:sym typeface="Roboto Medium"/>
              </a:rPr>
              <a:t>introduced for tasks that can be changed despite the tasks list is submitted</a:t>
            </a:r>
          </a:p>
          <a:p>
            <a:pPr marL="285750" lvl="0" indent="-285750">
              <a:spcBef>
                <a:spcPts val="600"/>
              </a:spcBef>
              <a:buFont typeface="Wingdings" panose="05000000000000000000" pitchFamily="2" charset="2"/>
              <a:buChar char="§"/>
            </a:pPr>
            <a:r>
              <a:rPr lang="en-GB" sz="1400" dirty="0">
                <a:solidFill>
                  <a:schemeClr val="dk1"/>
                </a:solidFill>
                <a:sym typeface="Roboto Medium"/>
              </a:rPr>
              <a:t>This allows to change tasks &amp; task parameters for an extended time despite task list has been submitted</a:t>
            </a:r>
          </a:p>
          <a:p>
            <a:pPr marL="285750" lvl="0" indent="-285750">
              <a:spcBef>
                <a:spcPts val="600"/>
              </a:spcBef>
              <a:buFont typeface="Wingdings" panose="05000000000000000000" pitchFamily="2" charset="2"/>
              <a:buChar char="§"/>
            </a:pPr>
            <a:endParaRPr lang="en-GB" sz="1400" dirty="0">
              <a:solidFill>
                <a:schemeClr val="dk1"/>
              </a:solidFill>
              <a:sym typeface="Roboto Medium"/>
            </a:endParaRPr>
          </a:p>
          <a:p>
            <a:pPr marL="0" indent="0">
              <a:spcBef>
                <a:spcPts val="1200"/>
              </a:spcBef>
              <a:buNone/>
            </a:pPr>
            <a:endParaRPr lang="en-GB" sz="1400" dirty="0">
              <a:solidFill>
                <a:schemeClr val="dk1"/>
              </a:solidFill>
              <a:latin typeface="Roboto Medium"/>
              <a:ea typeface="Roboto Medium"/>
              <a:cs typeface="Roboto Medium"/>
            </a:endParaRPr>
          </a:p>
        </p:txBody>
      </p:sp>
      <p:sp>
        <p:nvSpPr>
          <p:cNvPr id="135" name="Google Shape;135;p22"/>
          <p:cNvSpPr txBox="1">
            <a:spLocks noGrp="1"/>
          </p:cNvSpPr>
          <p:nvPr>
            <p:ph type="sldNum" idx="12"/>
          </p:nvPr>
        </p:nvSpPr>
        <p:spPr>
          <a:xfrm>
            <a:off x="8546906" y="4749851"/>
            <a:ext cx="548700" cy="393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2</a:t>
            </a:fld>
            <a:endParaRPr sz="200"/>
          </a:p>
        </p:txBody>
      </p:sp>
    </p:spTree>
    <p:extLst>
      <p:ext uri="{BB962C8B-B14F-4D97-AF65-F5344CB8AC3E}">
        <p14:creationId xmlns:p14="http://schemas.microsoft.com/office/powerpoint/2010/main" val="49820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298893" y="175025"/>
            <a:ext cx="846138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40" dirty="0"/>
              <a:t>Defined</a:t>
            </a:r>
            <a:r>
              <a:rPr lang="en" sz="2440" dirty="0"/>
              <a:t> Flexibility to change tasks and task list parameters</a:t>
            </a:r>
            <a:endParaRPr sz="2440" dirty="0"/>
          </a:p>
        </p:txBody>
      </p:sp>
      <p:sp>
        <p:nvSpPr>
          <p:cNvPr id="133" name="Google Shape;133;p22"/>
          <p:cNvSpPr txBox="1">
            <a:spLocks noGrp="1"/>
          </p:cNvSpPr>
          <p:nvPr>
            <p:ph type="subTitle" idx="3"/>
          </p:nvPr>
        </p:nvSpPr>
        <p:spPr>
          <a:xfrm>
            <a:off x="276409" y="561249"/>
            <a:ext cx="8483870" cy="405000"/>
          </a:xfrm>
          <a:prstGeom prst="rect">
            <a:avLst/>
          </a:prstGeom>
        </p:spPr>
        <p:txBody>
          <a:bodyPr spcFirstLastPara="1" wrap="square" lIns="118850" tIns="91425" rIns="91425" bIns="91425" anchor="t" anchorCtr="0">
            <a:noAutofit/>
          </a:bodyPr>
          <a:lstStyle/>
          <a:p>
            <a:pPr marL="0" lvl="0" indent="0" algn="l" rtl="0">
              <a:spcBef>
                <a:spcPts val="0"/>
              </a:spcBef>
              <a:spcAft>
                <a:spcPts val="1200"/>
              </a:spcAft>
              <a:buNone/>
            </a:pPr>
            <a:r>
              <a:rPr lang="en-GB" dirty="0"/>
              <a:t>Enabled Changes &amp; Ramifications</a:t>
            </a:r>
            <a:endParaRPr dirty="0"/>
          </a:p>
        </p:txBody>
      </p:sp>
      <p:sp>
        <p:nvSpPr>
          <p:cNvPr id="134" name="Google Shape;134;p22"/>
          <p:cNvSpPr txBox="1">
            <a:spLocks noGrp="1"/>
          </p:cNvSpPr>
          <p:nvPr>
            <p:ph type="body" idx="1"/>
          </p:nvPr>
        </p:nvSpPr>
        <p:spPr>
          <a:xfrm>
            <a:off x="310749" y="1069521"/>
            <a:ext cx="8449530" cy="3680404"/>
          </a:xfrm>
          <a:prstGeom prst="rect">
            <a:avLst/>
          </a:prstGeom>
        </p:spPr>
        <p:txBody>
          <a:bodyPr spcFirstLastPara="1" wrap="square" lIns="91425" tIns="91425" rIns="91425" bIns="91425" anchor="t" anchorCtr="0">
            <a:normAutofit/>
          </a:bodyPr>
          <a:lstStyle/>
          <a:p>
            <a:pPr marL="0" indent="0">
              <a:buNone/>
            </a:pPr>
            <a:r>
              <a:rPr lang="en-GB" sz="1400" dirty="0">
                <a:solidFill>
                  <a:schemeClr val="dk1"/>
                </a:solidFill>
                <a:latin typeface="Roboto Medium"/>
                <a:ea typeface="Roboto Medium"/>
                <a:cs typeface="Roboto Medium"/>
              </a:rPr>
              <a:t>Possible </a:t>
            </a:r>
            <a:r>
              <a:rPr lang="en-GB" sz="1400" b="1" dirty="0">
                <a:solidFill>
                  <a:schemeClr val="dk1"/>
                </a:solidFill>
                <a:latin typeface="Roboto Medium"/>
                <a:ea typeface="Roboto Medium"/>
                <a:cs typeface="Roboto Medium"/>
              </a:rPr>
              <a:t>Changes for tasks in already submitted task list:</a:t>
            </a:r>
            <a:endParaRPr lang="en-GB" sz="1000" dirty="0">
              <a:solidFill>
                <a:schemeClr val="dk1"/>
              </a:solidFill>
            </a:endParaRPr>
          </a:p>
          <a:p>
            <a:pPr marL="285750" indent="-285750"/>
            <a:r>
              <a:rPr lang="en-GB" sz="1400" dirty="0">
                <a:solidFill>
                  <a:schemeClr val="dk1"/>
                </a:solidFill>
              </a:rPr>
              <a:t>Add milestones/ change milestones</a:t>
            </a:r>
          </a:p>
          <a:p>
            <a:pPr marL="285750" indent="-285750"/>
            <a:r>
              <a:rPr lang="en-GB" sz="1400" dirty="0">
                <a:solidFill>
                  <a:schemeClr val="dk1"/>
                </a:solidFill>
              </a:rPr>
              <a:t>Add task parameters e.g. responsibilities, timings, escalation routes</a:t>
            </a:r>
          </a:p>
          <a:p>
            <a:pPr marL="285750" indent="-285750"/>
            <a:r>
              <a:rPr lang="en-GB" sz="1400" dirty="0">
                <a:solidFill>
                  <a:schemeClr val="dk1"/>
                </a:solidFill>
              </a:rPr>
              <a:t>Changes for single task or multiple tasks (mass changes)</a:t>
            </a:r>
          </a:p>
          <a:p>
            <a:pPr marL="285750" indent="-285750">
              <a:buFontTx/>
              <a:buChar char="-"/>
            </a:pPr>
            <a:endParaRPr lang="en-GB" sz="1400" dirty="0">
              <a:solidFill>
                <a:schemeClr val="dk1"/>
              </a:solidFill>
            </a:endParaRPr>
          </a:p>
          <a:p>
            <a:pPr marL="285750" indent="-285750">
              <a:buFontTx/>
              <a:buChar char="-"/>
            </a:pPr>
            <a:endParaRPr lang="en-GB" sz="1400" dirty="0">
              <a:solidFill>
                <a:schemeClr val="dk1"/>
              </a:solidFill>
            </a:endParaRPr>
          </a:p>
          <a:p>
            <a:pPr marL="0" indent="0">
              <a:buNone/>
            </a:pPr>
            <a:endParaRPr lang="en-GB" sz="1400" dirty="0">
              <a:solidFill>
                <a:schemeClr val="dk1"/>
              </a:solidFill>
              <a:latin typeface="Roboto Medium"/>
              <a:ea typeface="Roboto Medium"/>
              <a:cs typeface="Roboto Medium"/>
            </a:endParaRPr>
          </a:p>
          <a:p>
            <a:pPr marL="0" indent="0">
              <a:buNone/>
            </a:pPr>
            <a:r>
              <a:rPr lang="en-GB" sz="1400" dirty="0">
                <a:solidFill>
                  <a:schemeClr val="dk1"/>
                </a:solidFill>
                <a:latin typeface="Roboto Medium"/>
                <a:ea typeface="Roboto Medium"/>
                <a:cs typeface="Roboto Medium"/>
              </a:rPr>
              <a:t>Ramifications – what is not possible:</a:t>
            </a:r>
            <a:endParaRPr lang="en-GB" sz="1400" dirty="0">
              <a:solidFill>
                <a:schemeClr val="accent4"/>
              </a:solidFill>
              <a:latin typeface="Roboto Medium"/>
              <a:ea typeface="Roboto Medium"/>
              <a:cs typeface="Roboto Medium"/>
            </a:endParaRPr>
          </a:p>
          <a:p>
            <a:pPr marL="285750" indent="-285750"/>
            <a:r>
              <a:rPr lang="en-GB" sz="1400" dirty="0">
                <a:solidFill>
                  <a:schemeClr val="dk1"/>
                </a:solidFill>
              </a:rPr>
              <a:t>Introduce new task in an already submitted task list </a:t>
            </a:r>
            <a:br>
              <a:rPr lang="en-GB" sz="1400" dirty="0">
                <a:solidFill>
                  <a:schemeClr val="dk1"/>
                </a:solidFill>
              </a:rPr>
            </a:br>
            <a:r>
              <a:rPr lang="en-GB" sz="1400" dirty="0">
                <a:solidFill>
                  <a:schemeClr val="dk1"/>
                </a:solidFill>
              </a:rPr>
              <a:t>Delete existing tasks but able to skip</a:t>
            </a:r>
          </a:p>
          <a:p>
            <a:pPr marL="285750" indent="-285750"/>
            <a:r>
              <a:rPr lang="en-GB" sz="1400" dirty="0">
                <a:solidFill>
                  <a:schemeClr val="dk1"/>
                </a:solidFill>
              </a:rPr>
              <a:t>Definition/Name of tasks</a:t>
            </a:r>
          </a:p>
          <a:p>
            <a:pPr marL="285750" indent="-285750"/>
            <a:r>
              <a:rPr lang="en-GB" sz="1400" dirty="0">
                <a:solidFill>
                  <a:schemeClr val="dk1"/>
                </a:solidFill>
              </a:rPr>
              <a:t>Change task execution (global/local) task</a:t>
            </a:r>
          </a:p>
          <a:p>
            <a:pPr marL="285750" indent="-285750"/>
            <a:r>
              <a:rPr lang="en-GB" sz="1400" dirty="0">
                <a:solidFill>
                  <a:schemeClr val="dk1"/>
                </a:solidFill>
              </a:rPr>
              <a:t>Modifying dependency</a:t>
            </a:r>
          </a:p>
          <a:p>
            <a:pPr marL="0" indent="0">
              <a:buNone/>
            </a:pPr>
            <a:endParaRPr lang="en-GB" sz="1400" dirty="0">
              <a:solidFill>
                <a:schemeClr val="dk1"/>
              </a:solidFill>
            </a:endParaRPr>
          </a:p>
          <a:p>
            <a:pPr marL="285750" indent="-285750">
              <a:buFontTx/>
              <a:buChar char="-"/>
            </a:pPr>
            <a:endParaRPr lang="en-GB" sz="1400" dirty="0">
              <a:solidFill>
                <a:schemeClr val="dk1"/>
              </a:solidFill>
            </a:endParaRPr>
          </a:p>
          <a:p>
            <a:pPr marL="0" indent="0">
              <a:spcBef>
                <a:spcPts val="1200"/>
              </a:spcBef>
              <a:buNone/>
            </a:pPr>
            <a:endParaRPr lang="en-GB" sz="1400" dirty="0">
              <a:solidFill>
                <a:schemeClr val="dk1"/>
              </a:solidFill>
              <a:latin typeface="Roboto Medium"/>
              <a:ea typeface="Roboto Medium"/>
              <a:cs typeface="Roboto Medium"/>
            </a:endParaRPr>
          </a:p>
        </p:txBody>
      </p:sp>
      <p:sp>
        <p:nvSpPr>
          <p:cNvPr id="135" name="Google Shape;135;p22"/>
          <p:cNvSpPr txBox="1">
            <a:spLocks noGrp="1"/>
          </p:cNvSpPr>
          <p:nvPr>
            <p:ph type="sldNum" idx="12"/>
          </p:nvPr>
        </p:nvSpPr>
        <p:spPr>
          <a:xfrm>
            <a:off x="8546906" y="4749851"/>
            <a:ext cx="548700" cy="393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3</a:t>
            </a:fld>
            <a:endParaRPr sz="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7EBF3-AFB1-65A7-33BE-BB47740FF1B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sz="200"/>
          </a:p>
        </p:txBody>
      </p:sp>
      <p:sp>
        <p:nvSpPr>
          <p:cNvPr id="5" name="Title 4">
            <a:extLst>
              <a:ext uri="{FF2B5EF4-FFF2-40B4-BE49-F238E27FC236}">
                <a16:creationId xmlns:a16="http://schemas.microsoft.com/office/drawing/2014/main" id="{9BF99713-5C02-CA8D-F4D1-47A0235F69CB}"/>
              </a:ext>
            </a:extLst>
          </p:cNvPr>
          <p:cNvSpPr>
            <a:spLocks noGrp="1"/>
          </p:cNvSpPr>
          <p:nvPr>
            <p:ph type="title"/>
          </p:nvPr>
        </p:nvSpPr>
        <p:spPr>
          <a:xfrm>
            <a:off x="298894" y="175025"/>
            <a:ext cx="8453220" cy="572700"/>
          </a:xfrm>
        </p:spPr>
        <p:txBody>
          <a:bodyPr>
            <a:normAutofit/>
          </a:bodyPr>
          <a:lstStyle/>
          <a:p>
            <a:r>
              <a:rPr lang="en-GB" dirty="0"/>
              <a:t>Workbench as the UI to select tasks for editing</a:t>
            </a:r>
            <a:endParaRPr lang="en-DE" dirty="0"/>
          </a:p>
        </p:txBody>
      </p:sp>
      <p:sp>
        <p:nvSpPr>
          <p:cNvPr id="11" name="Google Shape;134;p22">
            <a:extLst>
              <a:ext uri="{FF2B5EF4-FFF2-40B4-BE49-F238E27FC236}">
                <a16:creationId xmlns:a16="http://schemas.microsoft.com/office/drawing/2014/main" id="{234B38B7-5D89-5E3C-7A75-0A5EE4E9A7FE}"/>
              </a:ext>
            </a:extLst>
          </p:cNvPr>
          <p:cNvSpPr txBox="1">
            <a:spLocks noGrp="1"/>
          </p:cNvSpPr>
          <p:nvPr>
            <p:ph type="body" idx="1"/>
          </p:nvPr>
        </p:nvSpPr>
        <p:spPr>
          <a:xfrm>
            <a:off x="301853" y="784802"/>
            <a:ext cx="8449530" cy="1445079"/>
          </a:xfrm>
          <a:prstGeom prst="rect">
            <a:avLst/>
          </a:prstGeom>
        </p:spPr>
        <p:txBody>
          <a:bodyPr spcFirstLastPara="1" wrap="square" lIns="91425" tIns="91425" rIns="91425" bIns="91425" anchor="t" anchorCtr="0">
            <a:normAutofit fontScale="92500" lnSpcReduction="10000"/>
          </a:bodyPr>
          <a:lstStyle/>
          <a:p>
            <a:pPr marL="285750" indent="-285750"/>
            <a:r>
              <a:rPr lang="en-GB" sz="1400" dirty="0">
                <a:solidFill>
                  <a:schemeClr val="dk1"/>
                </a:solidFill>
              </a:rPr>
              <a:t>Workbench is the UI to trigger changes</a:t>
            </a:r>
          </a:p>
          <a:p>
            <a:pPr marL="285750" indent="-285750"/>
            <a:r>
              <a:rPr lang="en-GB" sz="1400" dirty="0">
                <a:solidFill>
                  <a:schemeClr val="dk1"/>
                </a:solidFill>
              </a:rPr>
              <a:t>Start from standard workbench, pre-filter workbench or Orchestrator Instance workbench</a:t>
            </a:r>
          </a:p>
          <a:p>
            <a:pPr marL="285750" indent="-285750"/>
            <a:r>
              <a:rPr lang="en-GB" sz="1400" dirty="0">
                <a:solidFill>
                  <a:schemeClr val="dk1"/>
                </a:solidFill>
              </a:rPr>
              <a:t>Only tasks that are in delayed submit have a check-box to allow selection</a:t>
            </a:r>
          </a:p>
          <a:p>
            <a:pPr marL="285750" indent="-285750"/>
            <a:r>
              <a:rPr lang="en-GB" sz="1400" dirty="0">
                <a:solidFill>
                  <a:schemeClr val="dk1"/>
                </a:solidFill>
              </a:rPr>
              <a:t>Check-box allows to “Select All” or Select individual (one or multiple) tasks</a:t>
            </a:r>
          </a:p>
          <a:p>
            <a:pPr marL="285750" indent="-285750"/>
            <a:r>
              <a:rPr lang="en-GB" sz="1400" dirty="0">
                <a:solidFill>
                  <a:schemeClr val="dk1"/>
                </a:solidFill>
              </a:rPr>
              <a:t>Action Button to edit/change selected task (Edit-Button) is initially disabled and enabled when at least on task is selected</a:t>
            </a:r>
          </a:p>
        </p:txBody>
      </p:sp>
      <p:sp>
        <p:nvSpPr>
          <p:cNvPr id="2" name="TextBox 1">
            <a:extLst>
              <a:ext uri="{FF2B5EF4-FFF2-40B4-BE49-F238E27FC236}">
                <a16:creationId xmlns:a16="http://schemas.microsoft.com/office/drawing/2014/main" id="{67A698EE-15B7-1981-5728-DC3D4B88D6C1}"/>
              </a:ext>
            </a:extLst>
          </p:cNvPr>
          <p:cNvSpPr txBox="1"/>
          <p:nvPr/>
        </p:nvSpPr>
        <p:spPr>
          <a:xfrm>
            <a:off x="744962" y="2158724"/>
            <a:ext cx="1137834" cy="1815882"/>
          </a:xfrm>
          <a:prstGeom prst="rect">
            <a:avLst/>
          </a:prstGeom>
          <a:noFill/>
        </p:spPr>
        <p:txBody>
          <a:bodyPr wrap="square" rtlCol="0">
            <a:spAutoFit/>
          </a:bodyPr>
          <a:lstStyle/>
          <a:p>
            <a:r>
              <a:rPr lang="en-GB" dirty="0"/>
              <a:t>Click-boxes</a:t>
            </a:r>
          </a:p>
          <a:p>
            <a:r>
              <a:rPr lang="en-GB" dirty="0"/>
              <a:t>to select one or multiple tasks</a:t>
            </a:r>
            <a:br>
              <a:rPr lang="en-GB" dirty="0"/>
            </a:br>
            <a:r>
              <a:rPr lang="en-GB" dirty="0"/>
              <a:t>(including option to select all)</a:t>
            </a:r>
            <a:endParaRPr lang="en-DE" dirty="0"/>
          </a:p>
        </p:txBody>
      </p:sp>
      <p:pic>
        <p:nvPicPr>
          <p:cNvPr id="7" name="Picture 6">
            <a:extLst>
              <a:ext uri="{FF2B5EF4-FFF2-40B4-BE49-F238E27FC236}">
                <a16:creationId xmlns:a16="http://schemas.microsoft.com/office/drawing/2014/main" id="{125D8AFE-7168-F61B-BF7C-5F078A37BB57}"/>
              </a:ext>
            </a:extLst>
          </p:cNvPr>
          <p:cNvPicPr>
            <a:picLocks noChangeAspect="1"/>
          </p:cNvPicPr>
          <p:nvPr/>
        </p:nvPicPr>
        <p:blipFill rotWithShape="1">
          <a:blip r:embed="rId2"/>
          <a:srcRect l="1263" t="7406" b="87347"/>
          <a:stretch/>
        </p:blipFill>
        <p:spPr>
          <a:xfrm>
            <a:off x="2175290" y="2468438"/>
            <a:ext cx="5944066" cy="182880"/>
          </a:xfrm>
          <a:prstGeom prst="rect">
            <a:avLst/>
          </a:prstGeom>
        </p:spPr>
      </p:pic>
      <p:pic>
        <p:nvPicPr>
          <p:cNvPr id="8" name="Picture 7">
            <a:extLst>
              <a:ext uri="{FF2B5EF4-FFF2-40B4-BE49-F238E27FC236}">
                <a16:creationId xmlns:a16="http://schemas.microsoft.com/office/drawing/2014/main" id="{99211839-E714-59A7-66B9-FEC6A8B33ABA}"/>
              </a:ext>
            </a:extLst>
          </p:cNvPr>
          <p:cNvPicPr>
            <a:picLocks noChangeAspect="1"/>
          </p:cNvPicPr>
          <p:nvPr/>
        </p:nvPicPr>
        <p:blipFill rotWithShape="1">
          <a:blip r:embed="rId3"/>
          <a:srcRect l="1" r="4300" b="70769"/>
          <a:stretch/>
        </p:blipFill>
        <p:spPr>
          <a:xfrm>
            <a:off x="1965303" y="2468438"/>
            <a:ext cx="227352" cy="946572"/>
          </a:xfrm>
          <a:prstGeom prst="rect">
            <a:avLst/>
          </a:prstGeom>
        </p:spPr>
      </p:pic>
      <p:sp>
        <p:nvSpPr>
          <p:cNvPr id="9" name="TextBox 8">
            <a:extLst>
              <a:ext uri="{FF2B5EF4-FFF2-40B4-BE49-F238E27FC236}">
                <a16:creationId xmlns:a16="http://schemas.microsoft.com/office/drawing/2014/main" id="{CD9B9774-3DB2-83CB-983A-9EB531294952}"/>
              </a:ext>
            </a:extLst>
          </p:cNvPr>
          <p:cNvSpPr txBox="1"/>
          <p:nvPr/>
        </p:nvSpPr>
        <p:spPr>
          <a:xfrm>
            <a:off x="1936497" y="2452156"/>
            <a:ext cx="227352" cy="215444"/>
          </a:xfrm>
          <a:prstGeom prst="rect">
            <a:avLst/>
          </a:prstGeom>
          <a:noFill/>
        </p:spPr>
        <p:txBody>
          <a:bodyPr wrap="square" rtlCol="0">
            <a:spAutoFit/>
          </a:bodyPr>
          <a:lstStyle/>
          <a:p>
            <a:r>
              <a:rPr lang="en-DE" sz="800" dirty="0">
                <a:solidFill>
                  <a:schemeClr val="tx2">
                    <a:lumMod val="75000"/>
                  </a:schemeClr>
                </a:solidFill>
                <a:sym typeface="Webdings" panose="05030102010509060703" pitchFamily="18" charset="2"/>
              </a:rPr>
              <a:t></a:t>
            </a:r>
            <a:endParaRPr lang="en-DE" sz="800" dirty="0">
              <a:solidFill>
                <a:schemeClr val="tx2">
                  <a:lumMod val="75000"/>
                </a:schemeClr>
              </a:solidFill>
            </a:endParaRPr>
          </a:p>
        </p:txBody>
      </p:sp>
      <p:pic>
        <p:nvPicPr>
          <p:cNvPr id="10" name="Picture 9">
            <a:extLst>
              <a:ext uri="{FF2B5EF4-FFF2-40B4-BE49-F238E27FC236}">
                <a16:creationId xmlns:a16="http://schemas.microsoft.com/office/drawing/2014/main" id="{6734C7A7-511B-E4C7-3764-2F3804BE55AF}"/>
              </a:ext>
            </a:extLst>
          </p:cNvPr>
          <p:cNvPicPr>
            <a:picLocks noChangeAspect="1"/>
          </p:cNvPicPr>
          <p:nvPr/>
        </p:nvPicPr>
        <p:blipFill rotWithShape="1">
          <a:blip r:embed="rId2"/>
          <a:srcRect l="1891" t="13333" b="65517"/>
          <a:stretch/>
        </p:blipFill>
        <p:spPr>
          <a:xfrm>
            <a:off x="2195198" y="2675876"/>
            <a:ext cx="5944067" cy="742027"/>
          </a:xfrm>
          <a:prstGeom prst="rect">
            <a:avLst/>
          </a:prstGeom>
        </p:spPr>
      </p:pic>
      <p:pic>
        <p:nvPicPr>
          <p:cNvPr id="14" name="Picture 13">
            <a:extLst>
              <a:ext uri="{FF2B5EF4-FFF2-40B4-BE49-F238E27FC236}">
                <a16:creationId xmlns:a16="http://schemas.microsoft.com/office/drawing/2014/main" id="{90BCC846-2F67-EC67-D6DB-788A1EEA7494}"/>
              </a:ext>
            </a:extLst>
          </p:cNvPr>
          <p:cNvPicPr>
            <a:picLocks noChangeAspect="1"/>
          </p:cNvPicPr>
          <p:nvPr/>
        </p:nvPicPr>
        <p:blipFill rotWithShape="1">
          <a:blip r:embed="rId2"/>
          <a:srcRect l="-1547" t="83676" r="-1"/>
          <a:stretch/>
        </p:blipFill>
        <p:spPr>
          <a:xfrm>
            <a:off x="1875679" y="3465729"/>
            <a:ext cx="6264000" cy="559901"/>
          </a:xfrm>
          <a:prstGeom prst="rect">
            <a:avLst/>
          </a:prstGeom>
        </p:spPr>
      </p:pic>
      <p:sp>
        <p:nvSpPr>
          <p:cNvPr id="15" name="Rectangle 14">
            <a:extLst>
              <a:ext uri="{FF2B5EF4-FFF2-40B4-BE49-F238E27FC236}">
                <a16:creationId xmlns:a16="http://schemas.microsoft.com/office/drawing/2014/main" id="{9FC6A0CE-5CDA-0BA6-FDFD-05A34F17788F}"/>
              </a:ext>
            </a:extLst>
          </p:cNvPr>
          <p:cNvSpPr/>
          <p:nvPr/>
        </p:nvSpPr>
        <p:spPr>
          <a:xfrm>
            <a:off x="7527197" y="3815344"/>
            <a:ext cx="558800" cy="142679"/>
          </a:xfrm>
          <a:prstGeom prst="rect">
            <a:avLst/>
          </a:prstGeom>
          <a:solidFill>
            <a:srgbClr val="00B0F0"/>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rPr>
              <a:t>Edit</a:t>
            </a:r>
            <a:endParaRPr lang="en-DE" sz="800" dirty="0">
              <a:solidFill>
                <a:schemeClr val="bg1"/>
              </a:solidFill>
            </a:endParaRPr>
          </a:p>
        </p:txBody>
      </p:sp>
      <p:pic>
        <p:nvPicPr>
          <p:cNvPr id="16" name="Picture 15">
            <a:extLst>
              <a:ext uri="{FF2B5EF4-FFF2-40B4-BE49-F238E27FC236}">
                <a16:creationId xmlns:a16="http://schemas.microsoft.com/office/drawing/2014/main" id="{9213E26F-5959-A2AA-2045-30A35D7EB101}"/>
              </a:ext>
            </a:extLst>
          </p:cNvPr>
          <p:cNvPicPr>
            <a:picLocks noChangeAspect="1"/>
          </p:cNvPicPr>
          <p:nvPr/>
        </p:nvPicPr>
        <p:blipFill rotWithShape="1">
          <a:blip r:embed="rId2"/>
          <a:srcRect l="1263" t="529" b="92594"/>
          <a:stretch/>
        </p:blipFill>
        <p:spPr>
          <a:xfrm>
            <a:off x="2008765" y="2211863"/>
            <a:ext cx="6120000" cy="246807"/>
          </a:xfrm>
          <a:prstGeom prst="rect">
            <a:avLst/>
          </a:prstGeom>
        </p:spPr>
      </p:pic>
      <p:sp>
        <p:nvSpPr>
          <p:cNvPr id="17" name="TextBox 16">
            <a:extLst>
              <a:ext uri="{FF2B5EF4-FFF2-40B4-BE49-F238E27FC236}">
                <a16:creationId xmlns:a16="http://schemas.microsoft.com/office/drawing/2014/main" id="{8F6F3372-F543-7FD3-4523-8727F259FD8D}"/>
              </a:ext>
            </a:extLst>
          </p:cNvPr>
          <p:cNvSpPr txBox="1"/>
          <p:nvPr/>
        </p:nvSpPr>
        <p:spPr>
          <a:xfrm>
            <a:off x="4722324" y="4000587"/>
            <a:ext cx="3983065" cy="523220"/>
          </a:xfrm>
          <a:prstGeom prst="rect">
            <a:avLst/>
          </a:prstGeom>
          <a:noFill/>
        </p:spPr>
        <p:txBody>
          <a:bodyPr wrap="square" rtlCol="0">
            <a:spAutoFit/>
          </a:bodyPr>
          <a:lstStyle/>
          <a:p>
            <a:r>
              <a:rPr lang="en-GB" dirty="0"/>
              <a:t>Action Button to select tasks for editing</a:t>
            </a:r>
            <a:br>
              <a:rPr lang="en-GB" dirty="0"/>
            </a:br>
            <a:r>
              <a:rPr lang="en-GB" dirty="0"/>
              <a:t>(only enabled when at least on task is selected)</a:t>
            </a:r>
            <a:endParaRPr lang="en-DE" dirty="0"/>
          </a:p>
        </p:txBody>
      </p:sp>
      <p:pic>
        <p:nvPicPr>
          <p:cNvPr id="3" name="Picture 2">
            <a:extLst>
              <a:ext uri="{FF2B5EF4-FFF2-40B4-BE49-F238E27FC236}">
                <a16:creationId xmlns:a16="http://schemas.microsoft.com/office/drawing/2014/main" id="{405F48E7-588E-0C47-0000-A91697FA17A0}"/>
              </a:ext>
            </a:extLst>
          </p:cNvPr>
          <p:cNvPicPr>
            <a:picLocks noChangeAspect="1"/>
          </p:cNvPicPr>
          <p:nvPr/>
        </p:nvPicPr>
        <p:blipFill rotWithShape="1">
          <a:blip r:embed="rId4"/>
          <a:srcRect l="1" t="16378" r="3684" b="72216"/>
          <a:stretch/>
        </p:blipFill>
        <p:spPr>
          <a:xfrm>
            <a:off x="1948073" y="3141205"/>
            <a:ext cx="227352" cy="287442"/>
          </a:xfrm>
          <a:prstGeom prst="rect">
            <a:avLst/>
          </a:prstGeom>
        </p:spPr>
      </p:pic>
      <p:pic>
        <p:nvPicPr>
          <p:cNvPr id="13" name="Picture 12">
            <a:extLst>
              <a:ext uri="{FF2B5EF4-FFF2-40B4-BE49-F238E27FC236}">
                <a16:creationId xmlns:a16="http://schemas.microsoft.com/office/drawing/2014/main" id="{930B452A-5F55-CA89-E0A9-A488CD69FDEB}"/>
              </a:ext>
            </a:extLst>
          </p:cNvPr>
          <p:cNvPicPr>
            <a:picLocks noChangeAspect="1"/>
          </p:cNvPicPr>
          <p:nvPr/>
        </p:nvPicPr>
        <p:blipFill rotWithShape="1">
          <a:blip r:embed="rId2"/>
          <a:srcRect l="78772" t="13333" r="13679" b="65517"/>
          <a:stretch/>
        </p:blipFill>
        <p:spPr>
          <a:xfrm>
            <a:off x="4062870" y="2670550"/>
            <a:ext cx="457374" cy="742027"/>
          </a:xfrm>
          <a:prstGeom prst="rect">
            <a:avLst/>
          </a:prstGeom>
        </p:spPr>
      </p:pic>
      <p:sp>
        <p:nvSpPr>
          <p:cNvPr id="6" name="TextBox 5">
            <a:extLst>
              <a:ext uri="{FF2B5EF4-FFF2-40B4-BE49-F238E27FC236}">
                <a16:creationId xmlns:a16="http://schemas.microsoft.com/office/drawing/2014/main" id="{E127B339-410F-41E2-B5A8-E6BA124C9274}"/>
              </a:ext>
            </a:extLst>
          </p:cNvPr>
          <p:cNvSpPr txBox="1"/>
          <p:nvPr/>
        </p:nvSpPr>
        <p:spPr>
          <a:xfrm>
            <a:off x="4098435" y="2701289"/>
            <a:ext cx="554960" cy="720710"/>
          </a:xfrm>
          <a:prstGeom prst="rect">
            <a:avLst/>
          </a:prstGeom>
          <a:noFill/>
        </p:spPr>
        <p:txBody>
          <a:bodyPr wrap="none" rtlCol="0">
            <a:spAutoFit/>
          </a:bodyPr>
          <a:lstStyle/>
          <a:p>
            <a:pPr>
              <a:lnSpc>
                <a:spcPts val="1000"/>
              </a:lnSpc>
            </a:pPr>
            <a:r>
              <a:rPr lang="en-GB" sz="600"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Completed</a:t>
            </a:r>
          </a:p>
          <a:p>
            <a:pPr>
              <a:lnSpc>
                <a:spcPts val="1000"/>
              </a:lnSpc>
            </a:pPr>
            <a:r>
              <a:rPr lang="en-GB" sz="600"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Planned</a:t>
            </a:r>
          </a:p>
          <a:p>
            <a:pPr>
              <a:lnSpc>
                <a:spcPts val="1000"/>
              </a:lnSpc>
            </a:pPr>
            <a:r>
              <a:rPr lang="en-GB" sz="600"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Running</a:t>
            </a:r>
          </a:p>
          <a:p>
            <a:pPr>
              <a:lnSpc>
                <a:spcPts val="1000"/>
              </a:lnSpc>
            </a:pPr>
            <a:r>
              <a:rPr lang="en-GB" sz="600"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Planned</a:t>
            </a:r>
          </a:p>
          <a:p>
            <a:pPr>
              <a:lnSpc>
                <a:spcPts val="1000"/>
              </a:lnSpc>
            </a:pPr>
            <a:r>
              <a:rPr lang="en-GB" sz="600"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Planned</a:t>
            </a:r>
          </a:p>
        </p:txBody>
      </p:sp>
      <p:pic>
        <p:nvPicPr>
          <p:cNvPr id="18" name="Picture 17">
            <a:extLst>
              <a:ext uri="{FF2B5EF4-FFF2-40B4-BE49-F238E27FC236}">
                <a16:creationId xmlns:a16="http://schemas.microsoft.com/office/drawing/2014/main" id="{0A8811EF-393E-A4F7-5914-826A2EF370C5}"/>
              </a:ext>
            </a:extLst>
          </p:cNvPr>
          <p:cNvPicPr>
            <a:picLocks noChangeAspect="1"/>
          </p:cNvPicPr>
          <p:nvPr/>
        </p:nvPicPr>
        <p:blipFill rotWithShape="1">
          <a:blip r:embed="rId4"/>
          <a:srcRect l="1" r="3684" b="93725"/>
          <a:stretch/>
        </p:blipFill>
        <p:spPr>
          <a:xfrm>
            <a:off x="1948073" y="2845134"/>
            <a:ext cx="227352" cy="158142"/>
          </a:xfrm>
          <a:prstGeom prst="rect">
            <a:avLst/>
          </a:prstGeom>
        </p:spPr>
      </p:pic>
    </p:spTree>
    <p:extLst>
      <p:ext uri="{BB962C8B-B14F-4D97-AF65-F5344CB8AC3E}">
        <p14:creationId xmlns:p14="http://schemas.microsoft.com/office/powerpoint/2010/main" val="179912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B8D66C-9210-85B8-ABFB-0A541EC8F29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sz="200"/>
          </a:p>
        </p:txBody>
      </p:sp>
      <p:sp>
        <p:nvSpPr>
          <p:cNvPr id="5" name="Title 4">
            <a:extLst>
              <a:ext uri="{FF2B5EF4-FFF2-40B4-BE49-F238E27FC236}">
                <a16:creationId xmlns:a16="http://schemas.microsoft.com/office/drawing/2014/main" id="{855F82F8-E443-57C0-3CD1-25A707F74595}"/>
              </a:ext>
            </a:extLst>
          </p:cNvPr>
          <p:cNvSpPr>
            <a:spLocks noGrp="1"/>
          </p:cNvSpPr>
          <p:nvPr>
            <p:ph type="title"/>
          </p:nvPr>
        </p:nvSpPr>
        <p:spPr/>
        <p:txBody>
          <a:bodyPr/>
          <a:lstStyle/>
          <a:p>
            <a:r>
              <a:rPr lang="en-GB" dirty="0"/>
              <a:t>Define Change for single task</a:t>
            </a:r>
            <a:endParaRPr lang="en-DE" dirty="0"/>
          </a:p>
        </p:txBody>
      </p:sp>
      <p:sp>
        <p:nvSpPr>
          <p:cNvPr id="9" name="Google Shape;134;p22">
            <a:extLst>
              <a:ext uri="{FF2B5EF4-FFF2-40B4-BE49-F238E27FC236}">
                <a16:creationId xmlns:a16="http://schemas.microsoft.com/office/drawing/2014/main" id="{1E4AE223-D21D-F5E8-D60D-823D9B35531C}"/>
              </a:ext>
            </a:extLst>
          </p:cNvPr>
          <p:cNvSpPr txBox="1">
            <a:spLocks noGrp="1"/>
          </p:cNvSpPr>
          <p:nvPr>
            <p:ph type="body" idx="1"/>
          </p:nvPr>
        </p:nvSpPr>
        <p:spPr>
          <a:xfrm>
            <a:off x="298894" y="599615"/>
            <a:ext cx="8449530" cy="1445079"/>
          </a:xfrm>
          <a:prstGeom prst="rect">
            <a:avLst/>
          </a:prstGeom>
        </p:spPr>
        <p:txBody>
          <a:bodyPr spcFirstLastPara="1" wrap="square" lIns="91425" tIns="91425" rIns="91425" bIns="91425" anchor="t" anchorCtr="0">
            <a:normAutofit fontScale="92500" lnSpcReduction="10000"/>
          </a:bodyPr>
          <a:lstStyle/>
          <a:p>
            <a:pPr marL="285750" indent="-285750"/>
            <a:r>
              <a:rPr lang="en-GB" sz="1400" dirty="0">
                <a:solidFill>
                  <a:schemeClr val="dk1"/>
                </a:solidFill>
              </a:rPr>
              <a:t>If a single  task has been selected for change, the screen with current settings will be displayed.</a:t>
            </a:r>
          </a:p>
          <a:p>
            <a:pPr marL="285750" indent="-285750"/>
            <a:r>
              <a:rPr lang="en-GB" sz="1400" dirty="0">
                <a:solidFill>
                  <a:schemeClr val="dk1"/>
                </a:solidFill>
              </a:rPr>
              <a:t>Only Fields that can be changed are shown as greyed out prior to any change</a:t>
            </a:r>
          </a:p>
          <a:p>
            <a:pPr marL="285750" indent="-285750"/>
            <a:r>
              <a:rPr lang="en-GB" sz="1400" dirty="0">
                <a:solidFill>
                  <a:schemeClr val="dk1"/>
                </a:solidFill>
              </a:rPr>
              <a:t> After changes the fields become white and contain an ´”revert button” </a:t>
            </a:r>
            <a:br>
              <a:rPr lang="en-GB" sz="1400" dirty="0">
                <a:solidFill>
                  <a:schemeClr val="dk1"/>
                </a:solidFill>
              </a:rPr>
            </a:br>
            <a:r>
              <a:rPr lang="en-GB" sz="1400" dirty="0">
                <a:solidFill>
                  <a:schemeClr val="dk1"/>
                </a:solidFill>
              </a:rPr>
              <a:t>enabling to change back to initial value</a:t>
            </a:r>
          </a:p>
          <a:p>
            <a:pPr marL="285750" indent="-285750"/>
            <a:r>
              <a:rPr lang="en-GB" sz="1400" dirty="0">
                <a:solidFill>
                  <a:schemeClr val="dk1"/>
                </a:solidFill>
              </a:rPr>
              <a:t>To delete field content, user will move in the specific field and keep it empty before moving to a next field</a:t>
            </a:r>
          </a:p>
          <a:p>
            <a:pPr marL="285750" indent="-285750"/>
            <a:r>
              <a:rPr lang="en-GB" sz="1400" dirty="0">
                <a:solidFill>
                  <a:schemeClr val="dk1"/>
                </a:solidFill>
              </a:rPr>
              <a:t>“Apply” and cancel button at the bottom of the screen (Apply only enabled after change)</a:t>
            </a:r>
          </a:p>
          <a:p>
            <a:pPr marL="0" indent="0">
              <a:spcBef>
                <a:spcPts val="1200"/>
              </a:spcBef>
              <a:buNone/>
            </a:pPr>
            <a:endParaRPr lang="en-GB" sz="1400" dirty="0">
              <a:solidFill>
                <a:schemeClr val="dk1"/>
              </a:solidFill>
              <a:latin typeface="Roboto Medium"/>
              <a:ea typeface="Roboto Medium"/>
              <a:cs typeface="Roboto Medium"/>
            </a:endParaRPr>
          </a:p>
        </p:txBody>
      </p:sp>
      <p:pic>
        <p:nvPicPr>
          <p:cNvPr id="17" name="Picture 16">
            <a:extLst>
              <a:ext uri="{FF2B5EF4-FFF2-40B4-BE49-F238E27FC236}">
                <a16:creationId xmlns:a16="http://schemas.microsoft.com/office/drawing/2014/main" id="{15FE5F43-A4A3-1D70-0274-979679666012}"/>
              </a:ext>
            </a:extLst>
          </p:cNvPr>
          <p:cNvPicPr preferRelativeResize="0">
            <a:picLocks/>
          </p:cNvPicPr>
          <p:nvPr/>
        </p:nvPicPr>
        <p:blipFill>
          <a:blip r:embed="rId2"/>
          <a:stretch>
            <a:fillRect/>
          </a:stretch>
        </p:blipFill>
        <p:spPr>
          <a:xfrm>
            <a:off x="4967939" y="4394104"/>
            <a:ext cx="2376000" cy="186199"/>
          </a:xfrm>
          <a:prstGeom prst="rect">
            <a:avLst/>
          </a:prstGeom>
        </p:spPr>
      </p:pic>
      <p:pic>
        <p:nvPicPr>
          <p:cNvPr id="24" name="Picture 23">
            <a:extLst>
              <a:ext uri="{FF2B5EF4-FFF2-40B4-BE49-F238E27FC236}">
                <a16:creationId xmlns:a16="http://schemas.microsoft.com/office/drawing/2014/main" id="{4C31C1AE-8075-0915-361B-1D94CB4D7F60}"/>
              </a:ext>
            </a:extLst>
          </p:cNvPr>
          <p:cNvPicPr>
            <a:picLocks noChangeAspect="1"/>
          </p:cNvPicPr>
          <p:nvPr/>
        </p:nvPicPr>
        <p:blipFill>
          <a:blip r:embed="rId3"/>
          <a:stretch>
            <a:fillRect/>
          </a:stretch>
        </p:blipFill>
        <p:spPr>
          <a:xfrm flipH="1">
            <a:off x="6044627" y="1164230"/>
            <a:ext cx="169387" cy="157924"/>
          </a:xfrm>
          <a:prstGeom prst="rect">
            <a:avLst/>
          </a:prstGeom>
          <a:ln>
            <a:solidFill>
              <a:schemeClr val="accent6">
                <a:lumMod val="90000"/>
              </a:schemeClr>
            </a:solidFill>
          </a:ln>
        </p:spPr>
      </p:pic>
      <p:pic>
        <p:nvPicPr>
          <p:cNvPr id="3" name="Picture 2">
            <a:extLst>
              <a:ext uri="{FF2B5EF4-FFF2-40B4-BE49-F238E27FC236}">
                <a16:creationId xmlns:a16="http://schemas.microsoft.com/office/drawing/2014/main" id="{13C5323B-0586-5C38-4002-51A97F0F0D9B}"/>
              </a:ext>
            </a:extLst>
          </p:cNvPr>
          <p:cNvPicPr>
            <a:picLocks noChangeAspect="1"/>
          </p:cNvPicPr>
          <p:nvPr/>
        </p:nvPicPr>
        <p:blipFill>
          <a:blip r:embed="rId4"/>
          <a:stretch>
            <a:fillRect/>
          </a:stretch>
        </p:blipFill>
        <p:spPr>
          <a:xfrm>
            <a:off x="787252" y="2374124"/>
            <a:ext cx="2337615" cy="2001454"/>
          </a:xfrm>
          <a:prstGeom prst="rect">
            <a:avLst/>
          </a:prstGeom>
        </p:spPr>
      </p:pic>
      <p:pic>
        <p:nvPicPr>
          <p:cNvPr id="10" name="Picture 9">
            <a:extLst>
              <a:ext uri="{FF2B5EF4-FFF2-40B4-BE49-F238E27FC236}">
                <a16:creationId xmlns:a16="http://schemas.microsoft.com/office/drawing/2014/main" id="{79A133E9-392F-3C80-CAC5-9FAFC662BFAF}"/>
              </a:ext>
            </a:extLst>
          </p:cNvPr>
          <p:cNvPicPr>
            <a:picLocks noChangeAspect="1"/>
          </p:cNvPicPr>
          <p:nvPr/>
        </p:nvPicPr>
        <p:blipFill>
          <a:blip r:embed="rId5"/>
          <a:stretch>
            <a:fillRect/>
          </a:stretch>
        </p:blipFill>
        <p:spPr>
          <a:xfrm>
            <a:off x="4925683" y="2297568"/>
            <a:ext cx="2407276" cy="2054532"/>
          </a:xfrm>
          <a:prstGeom prst="rect">
            <a:avLst/>
          </a:prstGeom>
        </p:spPr>
      </p:pic>
      <p:sp>
        <p:nvSpPr>
          <p:cNvPr id="11" name="TextBox 10">
            <a:extLst>
              <a:ext uri="{FF2B5EF4-FFF2-40B4-BE49-F238E27FC236}">
                <a16:creationId xmlns:a16="http://schemas.microsoft.com/office/drawing/2014/main" id="{520CFEAE-D89E-65C3-639F-110BC4C9D513}"/>
              </a:ext>
            </a:extLst>
          </p:cNvPr>
          <p:cNvSpPr txBox="1"/>
          <p:nvPr/>
        </p:nvSpPr>
        <p:spPr>
          <a:xfrm>
            <a:off x="5426891" y="3072716"/>
            <a:ext cx="72000" cy="72000"/>
          </a:xfrm>
          <a:prstGeom prst="rect">
            <a:avLst/>
          </a:prstGeom>
          <a:solidFill>
            <a:schemeClr val="bg1"/>
          </a:solidFill>
        </p:spPr>
        <p:txBody>
          <a:bodyPr wrap="none" rtlCol="0" anchor="ctr">
            <a:spAutoFit/>
          </a:bodyPr>
          <a:lstStyle/>
          <a:p>
            <a:pPr algn="ctr"/>
            <a:r>
              <a:rPr lang="en-DE" sz="700" dirty="0">
                <a:solidFill>
                  <a:srgbClr val="00B050"/>
                </a:solidFill>
                <a:sym typeface="Wingdings" panose="05000000000000000000" pitchFamily="2" charset="2"/>
              </a:rPr>
              <a:t></a:t>
            </a:r>
            <a:endParaRPr lang="en-DE" sz="700" dirty="0">
              <a:solidFill>
                <a:srgbClr val="00B050"/>
              </a:solidFill>
            </a:endParaRPr>
          </a:p>
        </p:txBody>
      </p:sp>
      <p:sp>
        <p:nvSpPr>
          <p:cNvPr id="12" name="TextBox 11">
            <a:extLst>
              <a:ext uri="{FF2B5EF4-FFF2-40B4-BE49-F238E27FC236}">
                <a16:creationId xmlns:a16="http://schemas.microsoft.com/office/drawing/2014/main" id="{70C8CD68-1136-5000-F251-F44D457F83C8}"/>
              </a:ext>
            </a:extLst>
          </p:cNvPr>
          <p:cNvSpPr txBox="1"/>
          <p:nvPr/>
        </p:nvSpPr>
        <p:spPr>
          <a:xfrm>
            <a:off x="5426891" y="2909439"/>
            <a:ext cx="360996" cy="54000"/>
          </a:xfrm>
          <a:prstGeom prst="rect">
            <a:avLst/>
          </a:prstGeom>
          <a:solidFill>
            <a:schemeClr val="bg1"/>
          </a:solidFill>
        </p:spPr>
        <p:txBody>
          <a:bodyPr wrap="none" lIns="36000" tIns="36000" rIns="36000" bIns="36000" rtlCol="0" anchor="ctr">
            <a:noAutofit/>
          </a:bodyPr>
          <a:lstStyle/>
          <a:p>
            <a:r>
              <a:rPr lang="en-GB" sz="400" dirty="0"/>
              <a:t>APAC</a:t>
            </a:r>
            <a:endParaRPr lang="en-DE" sz="400" dirty="0"/>
          </a:p>
        </p:txBody>
      </p:sp>
      <p:sp>
        <p:nvSpPr>
          <p:cNvPr id="13" name="TextBox 12">
            <a:extLst>
              <a:ext uri="{FF2B5EF4-FFF2-40B4-BE49-F238E27FC236}">
                <a16:creationId xmlns:a16="http://schemas.microsoft.com/office/drawing/2014/main" id="{765DE29B-4D06-C48C-C679-6773A3E016D8}"/>
              </a:ext>
            </a:extLst>
          </p:cNvPr>
          <p:cNvSpPr txBox="1"/>
          <p:nvPr/>
        </p:nvSpPr>
        <p:spPr>
          <a:xfrm>
            <a:off x="6265091" y="3165413"/>
            <a:ext cx="360000" cy="54000"/>
          </a:xfrm>
          <a:prstGeom prst="rect">
            <a:avLst/>
          </a:prstGeom>
          <a:solidFill>
            <a:schemeClr val="bg1"/>
          </a:solidFill>
        </p:spPr>
        <p:txBody>
          <a:bodyPr wrap="none" lIns="36000" tIns="36000" rIns="36000" bIns="36000" rtlCol="0" anchor="ctr">
            <a:noAutofit/>
          </a:bodyPr>
          <a:lstStyle/>
          <a:p>
            <a:r>
              <a:rPr lang="en-GB" sz="400" dirty="0" err="1"/>
              <a:t>New_WH</a:t>
            </a:r>
            <a:endParaRPr lang="en-DE" sz="400" dirty="0"/>
          </a:p>
        </p:txBody>
      </p:sp>
      <p:pic>
        <p:nvPicPr>
          <p:cNvPr id="14" name="Picture 13">
            <a:extLst>
              <a:ext uri="{FF2B5EF4-FFF2-40B4-BE49-F238E27FC236}">
                <a16:creationId xmlns:a16="http://schemas.microsoft.com/office/drawing/2014/main" id="{5AB188AA-94CB-8A76-FD29-847723672DC4}"/>
              </a:ext>
            </a:extLst>
          </p:cNvPr>
          <p:cNvPicPr>
            <a:picLocks noChangeAspect="1"/>
          </p:cNvPicPr>
          <p:nvPr/>
        </p:nvPicPr>
        <p:blipFill>
          <a:blip r:embed="rId3"/>
          <a:stretch>
            <a:fillRect/>
          </a:stretch>
        </p:blipFill>
        <p:spPr>
          <a:xfrm>
            <a:off x="6547865" y="3156413"/>
            <a:ext cx="77226" cy="72000"/>
          </a:xfrm>
          <a:prstGeom prst="rect">
            <a:avLst/>
          </a:prstGeom>
          <a:ln>
            <a:solidFill>
              <a:schemeClr val="accent6">
                <a:lumMod val="90000"/>
              </a:schemeClr>
            </a:solidFill>
          </a:ln>
        </p:spPr>
      </p:pic>
      <p:pic>
        <p:nvPicPr>
          <p:cNvPr id="15" name="Picture 14">
            <a:extLst>
              <a:ext uri="{FF2B5EF4-FFF2-40B4-BE49-F238E27FC236}">
                <a16:creationId xmlns:a16="http://schemas.microsoft.com/office/drawing/2014/main" id="{E0696BCC-66B3-DA9D-21ED-1BD2C9A3C699}"/>
              </a:ext>
            </a:extLst>
          </p:cNvPr>
          <p:cNvPicPr>
            <a:picLocks noChangeAspect="1"/>
          </p:cNvPicPr>
          <p:nvPr/>
        </p:nvPicPr>
        <p:blipFill>
          <a:blip r:embed="rId3"/>
          <a:stretch>
            <a:fillRect/>
          </a:stretch>
        </p:blipFill>
        <p:spPr>
          <a:xfrm>
            <a:off x="5710661" y="3072716"/>
            <a:ext cx="77226" cy="72000"/>
          </a:xfrm>
          <a:prstGeom prst="rect">
            <a:avLst/>
          </a:prstGeom>
          <a:ln>
            <a:solidFill>
              <a:schemeClr val="accent6">
                <a:lumMod val="90000"/>
              </a:schemeClr>
            </a:solidFill>
          </a:ln>
        </p:spPr>
      </p:pic>
      <p:pic>
        <p:nvPicPr>
          <p:cNvPr id="16" name="Picture 15">
            <a:extLst>
              <a:ext uri="{FF2B5EF4-FFF2-40B4-BE49-F238E27FC236}">
                <a16:creationId xmlns:a16="http://schemas.microsoft.com/office/drawing/2014/main" id="{6DA26F94-816D-2806-5A2B-9CECA7231717}"/>
              </a:ext>
            </a:extLst>
          </p:cNvPr>
          <p:cNvPicPr>
            <a:picLocks noChangeAspect="1"/>
          </p:cNvPicPr>
          <p:nvPr/>
        </p:nvPicPr>
        <p:blipFill>
          <a:blip r:embed="rId3"/>
          <a:stretch>
            <a:fillRect/>
          </a:stretch>
        </p:blipFill>
        <p:spPr>
          <a:xfrm>
            <a:off x="5718083" y="2894089"/>
            <a:ext cx="77226" cy="72000"/>
          </a:xfrm>
          <a:prstGeom prst="rect">
            <a:avLst/>
          </a:prstGeom>
          <a:ln>
            <a:solidFill>
              <a:schemeClr val="accent6">
                <a:lumMod val="90000"/>
              </a:schemeClr>
            </a:solidFill>
          </a:ln>
        </p:spPr>
      </p:pic>
      <p:sp>
        <p:nvSpPr>
          <p:cNvPr id="18" name="TextBox 17">
            <a:extLst>
              <a:ext uri="{FF2B5EF4-FFF2-40B4-BE49-F238E27FC236}">
                <a16:creationId xmlns:a16="http://schemas.microsoft.com/office/drawing/2014/main" id="{5549C12F-C97A-4335-541B-AA7B50C02ADC}"/>
              </a:ext>
            </a:extLst>
          </p:cNvPr>
          <p:cNvSpPr txBox="1"/>
          <p:nvPr/>
        </p:nvSpPr>
        <p:spPr>
          <a:xfrm>
            <a:off x="6265091" y="2993316"/>
            <a:ext cx="360000" cy="54000"/>
          </a:xfrm>
          <a:prstGeom prst="rect">
            <a:avLst/>
          </a:prstGeom>
          <a:solidFill>
            <a:schemeClr val="bg1"/>
          </a:solidFill>
        </p:spPr>
        <p:txBody>
          <a:bodyPr wrap="none" lIns="36000" tIns="36000" rIns="36000" bIns="36000" rtlCol="0" anchor="ctr">
            <a:noAutofit/>
          </a:bodyPr>
          <a:lstStyle/>
          <a:p>
            <a:r>
              <a:rPr lang="en-GB" sz="400" dirty="0"/>
              <a:t>month</a:t>
            </a:r>
            <a:endParaRPr lang="en-DE" sz="400" dirty="0"/>
          </a:p>
        </p:txBody>
      </p:sp>
      <p:pic>
        <p:nvPicPr>
          <p:cNvPr id="19" name="Picture 18">
            <a:extLst>
              <a:ext uri="{FF2B5EF4-FFF2-40B4-BE49-F238E27FC236}">
                <a16:creationId xmlns:a16="http://schemas.microsoft.com/office/drawing/2014/main" id="{DB2500AA-0E02-2682-E866-AAF55A438747}"/>
              </a:ext>
            </a:extLst>
          </p:cNvPr>
          <p:cNvPicPr>
            <a:picLocks noChangeAspect="1"/>
          </p:cNvPicPr>
          <p:nvPr/>
        </p:nvPicPr>
        <p:blipFill>
          <a:blip r:embed="rId3"/>
          <a:stretch>
            <a:fillRect/>
          </a:stretch>
        </p:blipFill>
        <p:spPr>
          <a:xfrm>
            <a:off x="6547865" y="2991313"/>
            <a:ext cx="77226" cy="72000"/>
          </a:xfrm>
          <a:prstGeom prst="rect">
            <a:avLst/>
          </a:prstGeom>
          <a:ln>
            <a:solidFill>
              <a:schemeClr val="accent6">
                <a:lumMod val="90000"/>
              </a:schemeClr>
            </a:solidFill>
          </a:ln>
        </p:spPr>
      </p:pic>
      <p:sp>
        <p:nvSpPr>
          <p:cNvPr id="20" name="TextBox 19">
            <a:extLst>
              <a:ext uri="{FF2B5EF4-FFF2-40B4-BE49-F238E27FC236}">
                <a16:creationId xmlns:a16="http://schemas.microsoft.com/office/drawing/2014/main" id="{D130CADD-38D9-7561-386F-26D71BA06580}"/>
              </a:ext>
            </a:extLst>
          </p:cNvPr>
          <p:cNvSpPr txBox="1"/>
          <p:nvPr/>
        </p:nvSpPr>
        <p:spPr>
          <a:xfrm>
            <a:off x="5426891" y="4009316"/>
            <a:ext cx="360000" cy="54000"/>
          </a:xfrm>
          <a:prstGeom prst="rect">
            <a:avLst/>
          </a:prstGeom>
          <a:solidFill>
            <a:schemeClr val="bg1"/>
          </a:solidFill>
        </p:spPr>
        <p:txBody>
          <a:bodyPr wrap="none" lIns="36000" tIns="36000" rIns="36000" bIns="36000" rtlCol="0" anchor="ctr">
            <a:noAutofit/>
          </a:bodyPr>
          <a:lstStyle/>
          <a:p>
            <a:r>
              <a:rPr lang="en-GB" sz="400" dirty="0"/>
              <a:t>Asset Close</a:t>
            </a:r>
            <a:endParaRPr lang="en-DE" sz="400" dirty="0"/>
          </a:p>
        </p:txBody>
      </p:sp>
      <p:pic>
        <p:nvPicPr>
          <p:cNvPr id="22" name="Picture 21">
            <a:extLst>
              <a:ext uri="{FF2B5EF4-FFF2-40B4-BE49-F238E27FC236}">
                <a16:creationId xmlns:a16="http://schemas.microsoft.com/office/drawing/2014/main" id="{2E0EC4C2-7A62-7DAD-252B-A2B4BB45BA49}"/>
              </a:ext>
            </a:extLst>
          </p:cNvPr>
          <p:cNvPicPr>
            <a:picLocks noChangeAspect="1"/>
          </p:cNvPicPr>
          <p:nvPr/>
        </p:nvPicPr>
        <p:blipFill>
          <a:blip r:embed="rId3"/>
          <a:stretch>
            <a:fillRect/>
          </a:stretch>
        </p:blipFill>
        <p:spPr>
          <a:xfrm>
            <a:off x="6547865" y="4000316"/>
            <a:ext cx="77226" cy="72000"/>
          </a:xfrm>
          <a:prstGeom prst="rect">
            <a:avLst/>
          </a:prstGeom>
          <a:ln>
            <a:solidFill>
              <a:schemeClr val="accent6">
                <a:lumMod val="90000"/>
              </a:schemeClr>
            </a:solidFill>
          </a:ln>
        </p:spPr>
      </p:pic>
      <p:pic>
        <p:nvPicPr>
          <p:cNvPr id="23" name="Picture 22">
            <a:extLst>
              <a:ext uri="{FF2B5EF4-FFF2-40B4-BE49-F238E27FC236}">
                <a16:creationId xmlns:a16="http://schemas.microsoft.com/office/drawing/2014/main" id="{2E9C5146-3D2B-BE36-D3F3-03854F4907A4}"/>
              </a:ext>
            </a:extLst>
          </p:cNvPr>
          <p:cNvPicPr preferRelativeResize="0">
            <a:picLocks/>
          </p:cNvPicPr>
          <p:nvPr/>
        </p:nvPicPr>
        <p:blipFill>
          <a:blip r:embed="rId2"/>
          <a:stretch>
            <a:fillRect/>
          </a:stretch>
        </p:blipFill>
        <p:spPr>
          <a:xfrm>
            <a:off x="778263" y="4371403"/>
            <a:ext cx="2340000" cy="186199"/>
          </a:xfrm>
          <a:prstGeom prst="rect">
            <a:avLst/>
          </a:prstGeom>
        </p:spPr>
      </p:pic>
      <p:pic>
        <p:nvPicPr>
          <p:cNvPr id="29" name="Picture 28">
            <a:extLst>
              <a:ext uri="{FF2B5EF4-FFF2-40B4-BE49-F238E27FC236}">
                <a16:creationId xmlns:a16="http://schemas.microsoft.com/office/drawing/2014/main" id="{EB9606C6-5B65-63AC-6263-884378D8CDA1}"/>
              </a:ext>
            </a:extLst>
          </p:cNvPr>
          <p:cNvPicPr>
            <a:picLocks noChangeAspect="1"/>
          </p:cNvPicPr>
          <p:nvPr/>
        </p:nvPicPr>
        <p:blipFill>
          <a:blip r:embed="rId6"/>
          <a:stretch>
            <a:fillRect/>
          </a:stretch>
        </p:blipFill>
        <p:spPr>
          <a:xfrm>
            <a:off x="2784909" y="4376327"/>
            <a:ext cx="285674" cy="150200"/>
          </a:xfrm>
          <a:prstGeom prst="rect">
            <a:avLst/>
          </a:prstGeom>
        </p:spPr>
      </p:pic>
      <p:sp>
        <p:nvSpPr>
          <p:cNvPr id="31" name="Arrow: Right 30">
            <a:extLst>
              <a:ext uri="{FF2B5EF4-FFF2-40B4-BE49-F238E27FC236}">
                <a16:creationId xmlns:a16="http://schemas.microsoft.com/office/drawing/2014/main" id="{E6083BE5-19CC-FA08-8696-966D99FC432B}"/>
              </a:ext>
            </a:extLst>
          </p:cNvPr>
          <p:cNvSpPr/>
          <p:nvPr/>
        </p:nvSpPr>
        <p:spPr>
          <a:xfrm>
            <a:off x="3615058" y="2863418"/>
            <a:ext cx="1053178" cy="4495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 name="Rectangle 31">
            <a:extLst>
              <a:ext uri="{FF2B5EF4-FFF2-40B4-BE49-F238E27FC236}">
                <a16:creationId xmlns:a16="http://schemas.microsoft.com/office/drawing/2014/main" id="{6588CBC7-BA66-5BF1-715B-410CBF63BD1F}"/>
              </a:ext>
            </a:extLst>
          </p:cNvPr>
          <p:cNvSpPr/>
          <p:nvPr/>
        </p:nvSpPr>
        <p:spPr>
          <a:xfrm>
            <a:off x="4950847" y="2521787"/>
            <a:ext cx="1699408" cy="86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 name="TextBox 32">
            <a:extLst>
              <a:ext uri="{FF2B5EF4-FFF2-40B4-BE49-F238E27FC236}">
                <a16:creationId xmlns:a16="http://schemas.microsoft.com/office/drawing/2014/main" id="{724DFC10-2A71-C394-94A2-C74E06035EFB}"/>
              </a:ext>
            </a:extLst>
          </p:cNvPr>
          <p:cNvSpPr txBox="1"/>
          <p:nvPr/>
        </p:nvSpPr>
        <p:spPr>
          <a:xfrm>
            <a:off x="3370638" y="3233172"/>
            <a:ext cx="1487908" cy="1384995"/>
          </a:xfrm>
          <a:prstGeom prst="rect">
            <a:avLst/>
          </a:prstGeom>
          <a:noFill/>
        </p:spPr>
        <p:txBody>
          <a:bodyPr wrap="none" rtlCol="0">
            <a:spAutoFit/>
          </a:bodyPr>
          <a:lstStyle/>
          <a:p>
            <a:r>
              <a:rPr lang="en-GB" sz="1200" dirty="0"/>
              <a:t>Change on:</a:t>
            </a:r>
          </a:p>
          <a:p>
            <a:pPr marL="285750" indent="-285750">
              <a:buFontTx/>
              <a:buChar char="-"/>
            </a:pPr>
            <a:r>
              <a:rPr lang="en-GB" sz="1200" dirty="0"/>
              <a:t>Calendar</a:t>
            </a:r>
          </a:p>
          <a:p>
            <a:pPr marL="285750" indent="-285750">
              <a:buFontTx/>
              <a:buChar char="-"/>
            </a:pPr>
            <a:r>
              <a:rPr lang="en-GB" sz="1200" dirty="0"/>
              <a:t>Critical Task</a:t>
            </a:r>
          </a:p>
          <a:p>
            <a:pPr marL="285750" indent="-285750">
              <a:buFontTx/>
              <a:buChar char="-"/>
            </a:pPr>
            <a:r>
              <a:rPr lang="en-GB" sz="1200" dirty="0"/>
              <a:t>Period Group</a:t>
            </a:r>
          </a:p>
          <a:p>
            <a:pPr marL="285750" indent="-285750">
              <a:buFontTx/>
              <a:buChar char="-"/>
            </a:pPr>
            <a:r>
              <a:rPr lang="en-GB" sz="1200" dirty="0"/>
              <a:t>Working Hours</a:t>
            </a:r>
          </a:p>
          <a:p>
            <a:pPr marL="285750" indent="-285750">
              <a:buFontTx/>
              <a:buChar char="-"/>
            </a:pPr>
            <a:r>
              <a:rPr lang="en-GB" sz="1200" dirty="0"/>
              <a:t>Milestone</a:t>
            </a:r>
          </a:p>
          <a:p>
            <a:pPr marL="285750" indent="-285750">
              <a:buFontTx/>
              <a:buChar char="-"/>
            </a:pPr>
            <a:endParaRPr lang="en-DE" sz="1200" dirty="0"/>
          </a:p>
        </p:txBody>
      </p:sp>
      <p:sp>
        <p:nvSpPr>
          <p:cNvPr id="6" name="Rectangle: Rounded Corners 5">
            <a:extLst>
              <a:ext uri="{FF2B5EF4-FFF2-40B4-BE49-F238E27FC236}">
                <a16:creationId xmlns:a16="http://schemas.microsoft.com/office/drawing/2014/main" id="{5828818E-C1FA-E27D-4438-D43D9A965FEF}"/>
              </a:ext>
            </a:extLst>
          </p:cNvPr>
          <p:cNvSpPr/>
          <p:nvPr/>
        </p:nvSpPr>
        <p:spPr>
          <a:xfrm>
            <a:off x="2347809" y="4403589"/>
            <a:ext cx="346885" cy="121825"/>
          </a:xfrm>
          <a:prstGeom prst="roundRect">
            <a:avLst>
              <a:gd name="adj" fmla="val 0"/>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GB" sz="400" b="1" dirty="0">
                <a:latin typeface="Roboto Light" panose="02000000000000000000" pitchFamily="2" charset="0"/>
                <a:ea typeface="Roboto Light" panose="02000000000000000000" pitchFamily="2" charset="0"/>
                <a:cs typeface="Roboto Light" panose="02000000000000000000" pitchFamily="2" charset="0"/>
              </a:rPr>
              <a:t>Save</a:t>
            </a:r>
            <a:endParaRPr lang="en-DE" sz="400" b="1"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26" name="Picture 25">
            <a:extLst>
              <a:ext uri="{FF2B5EF4-FFF2-40B4-BE49-F238E27FC236}">
                <a16:creationId xmlns:a16="http://schemas.microsoft.com/office/drawing/2014/main" id="{27532156-3012-7D72-8F34-A5C3D4E0B798}"/>
              </a:ext>
            </a:extLst>
          </p:cNvPr>
          <p:cNvPicPr>
            <a:picLocks noChangeAspect="1"/>
          </p:cNvPicPr>
          <p:nvPr/>
        </p:nvPicPr>
        <p:blipFill>
          <a:blip r:embed="rId6"/>
          <a:stretch>
            <a:fillRect/>
          </a:stretch>
        </p:blipFill>
        <p:spPr>
          <a:xfrm>
            <a:off x="7037457" y="4400427"/>
            <a:ext cx="285674" cy="150200"/>
          </a:xfrm>
          <a:prstGeom prst="rect">
            <a:avLst/>
          </a:prstGeom>
        </p:spPr>
      </p:pic>
      <p:sp>
        <p:nvSpPr>
          <p:cNvPr id="28" name="Rectangle: Rounded Corners 27">
            <a:extLst>
              <a:ext uri="{FF2B5EF4-FFF2-40B4-BE49-F238E27FC236}">
                <a16:creationId xmlns:a16="http://schemas.microsoft.com/office/drawing/2014/main" id="{108963B8-F6B0-3DB8-7401-3A4061D5C005}"/>
              </a:ext>
            </a:extLst>
          </p:cNvPr>
          <p:cNvSpPr/>
          <p:nvPr/>
        </p:nvSpPr>
        <p:spPr>
          <a:xfrm>
            <a:off x="6600357" y="4427689"/>
            <a:ext cx="346885" cy="121825"/>
          </a:xfrm>
          <a:prstGeom prst="roundRect">
            <a:avLst>
              <a:gd name="adj" fmla="val 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GB" sz="400" b="1" dirty="0">
                <a:latin typeface="Roboto Light" panose="02000000000000000000" pitchFamily="2" charset="0"/>
                <a:ea typeface="Roboto Light" panose="02000000000000000000" pitchFamily="2" charset="0"/>
                <a:cs typeface="Roboto Light" panose="02000000000000000000" pitchFamily="2" charset="0"/>
              </a:rPr>
              <a:t>Save</a:t>
            </a:r>
            <a:endParaRPr lang="en-DE" sz="400" b="1"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21142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771B77-08F6-CA2D-711E-DEE97262FA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sz="200"/>
          </a:p>
        </p:txBody>
      </p:sp>
      <p:sp>
        <p:nvSpPr>
          <p:cNvPr id="5" name="Title 4">
            <a:extLst>
              <a:ext uri="{FF2B5EF4-FFF2-40B4-BE49-F238E27FC236}">
                <a16:creationId xmlns:a16="http://schemas.microsoft.com/office/drawing/2014/main" id="{40718663-6D9F-8389-1AC8-E77E06DC5D02}"/>
              </a:ext>
            </a:extLst>
          </p:cNvPr>
          <p:cNvSpPr>
            <a:spLocks noGrp="1"/>
          </p:cNvSpPr>
          <p:nvPr>
            <p:ph type="title"/>
          </p:nvPr>
        </p:nvSpPr>
        <p:spPr/>
        <p:txBody>
          <a:bodyPr/>
          <a:lstStyle/>
          <a:p>
            <a:r>
              <a:rPr lang="en-GB" dirty="0"/>
              <a:t>Define Change for multiple tasks</a:t>
            </a:r>
            <a:endParaRPr lang="en-DE" dirty="0"/>
          </a:p>
        </p:txBody>
      </p:sp>
      <p:sp>
        <p:nvSpPr>
          <p:cNvPr id="7" name="Google Shape;134;p22">
            <a:extLst>
              <a:ext uri="{FF2B5EF4-FFF2-40B4-BE49-F238E27FC236}">
                <a16:creationId xmlns:a16="http://schemas.microsoft.com/office/drawing/2014/main" id="{6FE4A149-3B4E-FB9A-EEEF-DA0BC02CC77D}"/>
              </a:ext>
            </a:extLst>
          </p:cNvPr>
          <p:cNvSpPr txBox="1">
            <a:spLocks noGrp="1"/>
          </p:cNvSpPr>
          <p:nvPr>
            <p:ph type="body" idx="1"/>
          </p:nvPr>
        </p:nvSpPr>
        <p:spPr>
          <a:xfrm>
            <a:off x="310749" y="1069521"/>
            <a:ext cx="8449530" cy="1445079"/>
          </a:xfrm>
          <a:prstGeom prst="rect">
            <a:avLst/>
          </a:prstGeom>
        </p:spPr>
        <p:txBody>
          <a:bodyPr spcFirstLastPara="1" wrap="square" lIns="91425" tIns="91425" rIns="91425" bIns="91425" anchor="t" anchorCtr="0">
            <a:normAutofit fontScale="92500" lnSpcReduction="10000"/>
          </a:bodyPr>
          <a:lstStyle/>
          <a:p>
            <a:pPr marL="285750" indent="-285750"/>
            <a:r>
              <a:rPr lang="en-GB" sz="1400" dirty="0">
                <a:solidFill>
                  <a:schemeClr val="dk1"/>
                </a:solidFill>
              </a:rPr>
              <a:t>If multiple tasks has been selected for change, the selected </a:t>
            </a:r>
            <a:r>
              <a:rPr lang="en-GB" sz="1400" dirty="0" err="1">
                <a:solidFill>
                  <a:schemeClr val="dk1"/>
                </a:solidFill>
              </a:rPr>
              <a:t>tasklist</a:t>
            </a:r>
            <a:r>
              <a:rPr lang="en-GB" sz="1400" dirty="0">
                <a:solidFill>
                  <a:schemeClr val="dk1"/>
                </a:solidFill>
              </a:rPr>
              <a:t> and tasks are displayed on the left.</a:t>
            </a:r>
          </a:p>
          <a:p>
            <a:pPr marL="285750" indent="-285750"/>
            <a:r>
              <a:rPr lang="en-GB" sz="1400" dirty="0">
                <a:solidFill>
                  <a:schemeClr val="dk1"/>
                </a:solidFill>
              </a:rPr>
              <a:t>All fields and only fields relevant for any task that can be changed are shown</a:t>
            </a:r>
          </a:p>
          <a:p>
            <a:pPr marL="285750" indent="-285750"/>
            <a:r>
              <a:rPr lang="en-GB" sz="1400" dirty="0">
                <a:solidFill>
                  <a:schemeClr val="dk1"/>
                </a:solidFill>
              </a:rPr>
              <a:t>Initially all fields are greyed to indicate that they have not be changed</a:t>
            </a:r>
          </a:p>
          <a:p>
            <a:pPr marL="285750" indent="-285750"/>
            <a:r>
              <a:rPr lang="en-GB" sz="1400" dirty="0">
                <a:solidFill>
                  <a:schemeClr val="dk1"/>
                </a:solidFill>
              </a:rPr>
              <a:t>After the field has been changed it is shown in white colour and indicator allowing to revert change is shown</a:t>
            </a:r>
          </a:p>
          <a:p>
            <a:pPr marL="285750" indent="-285750"/>
            <a:r>
              <a:rPr lang="en-GB" sz="1400" dirty="0">
                <a:solidFill>
                  <a:schemeClr val="dk1"/>
                </a:solidFill>
              </a:rPr>
              <a:t>Save and cancel button at the bottom of the screen</a:t>
            </a:r>
          </a:p>
          <a:p>
            <a:pPr marL="285750" indent="-285750"/>
            <a:r>
              <a:rPr lang="en-GB" sz="1400" dirty="0">
                <a:solidFill>
                  <a:schemeClr val="dk1"/>
                </a:solidFill>
              </a:rPr>
              <a:t>Confirmation Message when saving “Are you sure that you want to overwrite current task parameter”</a:t>
            </a:r>
          </a:p>
          <a:p>
            <a:pPr marL="0" indent="0">
              <a:spcBef>
                <a:spcPts val="1200"/>
              </a:spcBef>
              <a:buNone/>
            </a:pPr>
            <a:endParaRPr lang="en-GB" sz="1400" dirty="0">
              <a:solidFill>
                <a:schemeClr val="dk1"/>
              </a:solidFill>
              <a:latin typeface="Roboto Medium"/>
              <a:ea typeface="Roboto Medium"/>
              <a:cs typeface="Roboto Medium"/>
            </a:endParaRPr>
          </a:p>
        </p:txBody>
      </p:sp>
      <p:grpSp>
        <p:nvGrpSpPr>
          <p:cNvPr id="23" name="Group 22">
            <a:extLst>
              <a:ext uri="{FF2B5EF4-FFF2-40B4-BE49-F238E27FC236}">
                <a16:creationId xmlns:a16="http://schemas.microsoft.com/office/drawing/2014/main" id="{28EA1576-5BA3-634A-E29B-514B7CFDA551}"/>
              </a:ext>
            </a:extLst>
          </p:cNvPr>
          <p:cNvGrpSpPr/>
          <p:nvPr/>
        </p:nvGrpSpPr>
        <p:grpSpPr>
          <a:xfrm>
            <a:off x="451605" y="2493301"/>
            <a:ext cx="3895558" cy="2277849"/>
            <a:chOff x="3643538" y="2758175"/>
            <a:chExt cx="3895558" cy="2277849"/>
          </a:xfrm>
        </p:grpSpPr>
        <p:pic>
          <p:nvPicPr>
            <p:cNvPr id="10" name="Picture 9">
              <a:extLst>
                <a:ext uri="{FF2B5EF4-FFF2-40B4-BE49-F238E27FC236}">
                  <a16:creationId xmlns:a16="http://schemas.microsoft.com/office/drawing/2014/main" id="{958DC09C-818B-3BF4-6AA8-2967E55BEB49}"/>
                </a:ext>
              </a:extLst>
            </p:cNvPr>
            <p:cNvPicPr>
              <a:picLocks noChangeAspect="1"/>
            </p:cNvPicPr>
            <p:nvPr/>
          </p:nvPicPr>
          <p:blipFill>
            <a:blip r:embed="rId2"/>
            <a:stretch>
              <a:fillRect/>
            </a:stretch>
          </p:blipFill>
          <p:spPr>
            <a:xfrm>
              <a:off x="3687096" y="4872036"/>
              <a:ext cx="3852000" cy="163988"/>
            </a:xfrm>
            <a:prstGeom prst="rect">
              <a:avLst/>
            </a:prstGeom>
          </p:spPr>
        </p:pic>
        <p:sp>
          <p:nvSpPr>
            <p:cNvPr id="12" name="Rectangle 11">
              <a:extLst>
                <a:ext uri="{FF2B5EF4-FFF2-40B4-BE49-F238E27FC236}">
                  <a16:creationId xmlns:a16="http://schemas.microsoft.com/office/drawing/2014/main" id="{EBC3A790-6F49-D53F-60F0-B20801B877D7}"/>
                </a:ext>
              </a:extLst>
            </p:cNvPr>
            <p:cNvSpPr/>
            <p:nvPr/>
          </p:nvSpPr>
          <p:spPr>
            <a:xfrm>
              <a:off x="3643538" y="2758175"/>
              <a:ext cx="1388906" cy="2091742"/>
            </a:xfrm>
            <a:prstGeom prst="rect">
              <a:avLst/>
            </a:prstGeom>
            <a:solidFill>
              <a:schemeClr val="bg1"/>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TextBox 12">
              <a:extLst>
                <a:ext uri="{FF2B5EF4-FFF2-40B4-BE49-F238E27FC236}">
                  <a16:creationId xmlns:a16="http://schemas.microsoft.com/office/drawing/2014/main" id="{53A7D5CA-D4BD-4A69-5802-808E61732B6D}"/>
                </a:ext>
              </a:extLst>
            </p:cNvPr>
            <p:cNvSpPr txBox="1"/>
            <p:nvPr/>
          </p:nvSpPr>
          <p:spPr>
            <a:xfrm>
              <a:off x="3687097" y="2849126"/>
              <a:ext cx="1321196" cy="846386"/>
            </a:xfrm>
            <a:prstGeom prst="rect">
              <a:avLst/>
            </a:prstGeom>
            <a:noFill/>
          </p:spPr>
          <p:txBody>
            <a:bodyPr wrap="none" rtlCol="0">
              <a:spAutoFit/>
            </a:bodyPr>
            <a:lstStyle/>
            <a:p>
              <a:r>
                <a:rPr lang="en-GB" sz="700" dirty="0"/>
                <a:t>Task List: Quarter-end</a:t>
              </a:r>
            </a:p>
            <a:p>
              <a:pPr marL="285750" lvl="1" indent="-285750">
                <a:buFont typeface="Arial" panose="020B0604020202020204" pitchFamily="34" charset="0"/>
                <a:buChar char="•"/>
              </a:pPr>
              <a:r>
                <a:rPr lang="en-GB" sz="700" dirty="0"/>
                <a:t>Depreciate asset</a:t>
              </a:r>
            </a:p>
            <a:p>
              <a:pPr marL="285750" lvl="1" indent="-285750">
                <a:buFont typeface="Arial" panose="020B0604020202020204" pitchFamily="34" charset="0"/>
                <a:buChar char="•"/>
              </a:pPr>
              <a:r>
                <a:rPr lang="en-GB" sz="700" dirty="0"/>
                <a:t>Run HR Report</a:t>
              </a:r>
            </a:p>
            <a:p>
              <a:pPr marL="285750" lvl="1" indent="-285750">
                <a:buFont typeface="Arial" panose="020B0604020202020204" pitchFamily="34" charset="0"/>
                <a:buChar char="•"/>
              </a:pPr>
              <a:endParaRPr lang="en-GB" sz="700" dirty="0"/>
            </a:p>
            <a:p>
              <a:pPr lvl="1"/>
              <a:r>
                <a:rPr lang="en-GB" sz="700" dirty="0"/>
                <a:t>Task List: Half-year Close</a:t>
              </a:r>
            </a:p>
            <a:p>
              <a:pPr marL="285750" lvl="1" indent="-285750">
                <a:buFont typeface="Arial" panose="020B0604020202020204" pitchFamily="34" charset="0"/>
                <a:buChar char="•"/>
              </a:pPr>
              <a:r>
                <a:rPr lang="en-GB" sz="700" dirty="0"/>
                <a:t>AP Accrual Posting</a:t>
              </a:r>
            </a:p>
            <a:p>
              <a:pPr marL="285750" lvl="1" indent="-285750">
                <a:buFont typeface="Arial" panose="020B0604020202020204" pitchFamily="34" charset="0"/>
                <a:buChar char="•"/>
              </a:pPr>
              <a:r>
                <a:rPr lang="en-GB" sz="700" dirty="0"/>
                <a:t>Consolidation Upload</a:t>
              </a:r>
              <a:endParaRPr lang="en-DE" sz="700" dirty="0"/>
            </a:p>
          </p:txBody>
        </p:sp>
        <p:pic>
          <p:nvPicPr>
            <p:cNvPr id="22" name="Picture 21">
              <a:extLst>
                <a:ext uri="{FF2B5EF4-FFF2-40B4-BE49-F238E27FC236}">
                  <a16:creationId xmlns:a16="http://schemas.microsoft.com/office/drawing/2014/main" id="{9857CBE4-4F1F-5446-8B44-AB889E8683B7}"/>
                </a:ext>
              </a:extLst>
            </p:cNvPr>
            <p:cNvPicPr>
              <a:picLocks noChangeAspect="1"/>
            </p:cNvPicPr>
            <p:nvPr/>
          </p:nvPicPr>
          <p:blipFill>
            <a:blip r:embed="rId3"/>
            <a:stretch>
              <a:fillRect/>
            </a:stretch>
          </p:blipFill>
          <p:spPr>
            <a:xfrm>
              <a:off x="5056595" y="2758175"/>
              <a:ext cx="2455045" cy="2091742"/>
            </a:xfrm>
            <a:prstGeom prst="rect">
              <a:avLst/>
            </a:prstGeom>
            <a:ln>
              <a:solidFill>
                <a:schemeClr val="bg1">
                  <a:lumMod val="85000"/>
                </a:schemeClr>
              </a:solidFill>
            </a:ln>
          </p:spPr>
        </p:pic>
      </p:grpSp>
      <p:pic>
        <p:nvPicPr>
          <p:cNvPr id="29" name="Picture 28">
            <a:extLst>
              <a:ext uri="{FF2B5EF4-FFF2-40B4-BE49-F238E27FC236}">
                <a16:creationId xmlns:a16="http://schemas.microsoft.com/office/drawing/2014/main" id="{93642ABE-6005-DC67-D4B7-5BEABDC9E4C6}"/>
              </a:ext>
            </a:extLst>
          </p:cNvPr>
          <p:cNvPicPr>
            <a:picLocks noChangeAspect="1"/>
          </p:cNvPicPr>
          <p:nvPr/>
        </p:nvPicPr>
        <p:blipFill>
          <a:blip r:embed="rId2"/>
          <a:stretch>
            <a:fillRect/>
          </a:stretch>
        </p:blipFill>
        <p:spPr>
          <a:xfrm>
            <a:off x="5134052" y="4604699"/>
            <a:ext cx="3852000" cy="163988"/>
          </a:xfrm>
          <a:prstGeom prst="rect">
            <a:avLst/>
          </a:prstGeom>
        </p:spPr>
      </p:pic>
      <p:sp>
        <p:nvSpPr>
          <p:cNvPr id="31" name="Rectangle 30">
            <a:extLst>
              <a:ext uri="{FF2B5EF4-FFF2-40B4-BE49-F238E27FC236}">
                <a16:creationId xmlns:a16="http://schemas.microsoft.com/office/drawing/2014/main" id="{8A6F8F30-CC3A-64D9-E368-927792D60664}"/>
              </a:ext>
            </a:extLst>
          </p:cNvPr>
          <p:cNvSpPr/>
          <p:nvPr/>
        </p:nvSpPr>
        <p:spPr>
          <a:xfrm>
            <a:off x="5090494" y="2490838"/>
            <a:ext cx="1388906" cy="2091742"/>
          </a:xfrm>
          <a:prstGeom prst="rect">
            <a:avLst/>
          </a:prstGeom>
          <a:solidFill>
            <a:schemeClr val="bg1"/>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 name="TextBox 31">
            <a:extLst>
              <a:ext uri="{FF2B5EF4-FFF2-40B4-BE49-F238E27FC236}">
                <a16:creationId xmlns:a16="http://schemas.microsoft.com/office/drawing/2014/main" id="{CA18434D-AC81-70E8-DB59-8EAAB5EC6D87}"/>
              </a:ext>
            </a:extLst>
          </p:cNvPr>
          <p:cNvSpPr txBox="1"/>
          <p:nvPr/>
        </p:nvSpPr>
        <p:spPr>
          <a:xfrm>
            <a:off x="5134053" y="2581789"/>
            <a:ext cx="1321196" cy="846386"/>
          </a:xfrm>
          <a:prstGeom prst="rect">
            <a:avLst/>
          </a:prstGeom>
          <a:noFill/>
        </p:spPr>
        <p:txBody>
          <a:bodyPr wrap="none" rtlCol="0">
            <a:spAutoFit/>
          </a:bodyPr>
          <a:lstStyle/>
          <a:p>
            <a:r>
              <a:rPr lang="en-GB" sz="700" dirty="0"/>
              <a:t>Task List: Quarter-end</a:t>
            </a:r>
          </a:p>
          <a:p>
            <a:pPr marL="285750" lvl="1" indent="-285750">
              <a:buFont typeface="Arial" panose="020B0604020202020204" pitchFamily="34" charset="0"/>
              <a:buChar char="•"/>
            </a:pPr>
            <a:r>
              <a:rPr lang="en-GB" sz="700" dirty="0"/>
              <a:t>Depreciate asset</a:t>
            </a:r>
          </a:p>
          <a:p>
            <a:pPr marL="285750" lvl="1" indent="-285750">
              <a:buFont typeface="Arial" panose="020B0604020202020204" pitchFamily="34" charset="0"/>
              <a:buChar char="•"/>
            </a:pPr>
            <a:r>
              <a:rPr lang="en-GB" sz="700" dirty="0"/>
              <a:t>Run HR Report</a:t>
            </a:r>
          </a:p>
          <a:p>
            <a:pPr marL="285750" lvl="1" indent="-285750">
              <a:buFont typeface="Arial" panose="020B0604020202020204" pitchFamily="34" charset="0"/>
              <a:buChar char="•"/>
            </a:pPr>
            <a:endParaRPr lang="en-GB" sz="700" dirty="0"/>
          </a:p>
          <a:p>
            <a:pPr lvl="1"/>
            <a:r>
              <a:rPr lang="en-GB" sz="700" dirty="0"/>
              <a:t>Task List: Half-year Close</a:t>
            </a:r>
          </a:p>
          <a:p>
            <a:pPr marL="285750" lvl="1" indent="-285750">
              <a:buFont typeface="Arial" panose="020B0604020202020204" pitchFamily="34" charset="0"/>
              <a:buChar char="•"/>
            </a:pPr>
            <a:r>
              <a:rPr lang="en-GB" sz="700" dirty="0"/>
              <a:t>AP Accrual Posting</a:t>
            </a:r>
          </a:p>
          <a:p>
            <a:pPr marL="285750" lvl="1" indent="-285750">
              <a:buFont typeface="Arial" panose="020B0604020202020204" pitchFamily="34" charset="0"/>
              <a:buChar char="•"/>
            </a:pPr>
            <a:r>
              <a:rPr lang="en-GB" sz="700" dirty="0"/>
              <a:t>Consolidation Upload</a:t>
            </a:r>
            <a:endParaRPr lang="en-DE" sz="700" dirty="0"/>
          </a:p>
        </p:txBody>
      </p:sp>
      <p:sp>
        <p:nvSpPr>
          <p:cNvPr id="34" name="Arrow: Right 33">
            <a:extLst>
              <a:ext uri="{FF2B5EF4-FFF2-40B4-BE49-F238E27FC236}">
                <a16:creationId xmlns:a16="http://schemas.microsoft.com/office/drawing/2014/main" id="{70B9F1AC-FD23-E0F9-3A27-CD071800177B}"/>
              </a:ext>
            </a:extLst>
          </p:cNvPr>
          <p:cNvSpPr/>
          <p:nvPr/>
        </p:nvSpPr>
        <p:spPr>
          <a:xfrm>
            <a:off x="4461933" y="3428175"/>
            <a:ext cx="499534" cy="4495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42" name="Picture 41">
            <a:extLst>
              <a:ext uri="{FF2B5EF4-FFF2-40B4-BE49-F238E27FC236}">
                <a16:creationId xmlns:a16="http://schemas.microsoft.com/office/drawing/2014/main" id="{6E0108BA-AFF6-231D-D779-145978854D64}"/>
              </a:ext>
            </a:extLst>
          </p:cNvPr>
          <p:cNvPicPr>
            <a:picLocks noChangeAspect="1"/>
          </p:cNvPicPr>
          <p:nvPr/>
        </p:nvPicPr>
        <p:blipFill>
          <a:blip r:embed="rId4"/>
          <a:stretch>
            <a:fillRect/>
          </a:stretch>
        </p:blipFill>
        <p:spPr>
          <a:xfrm>
            <a:off x="6506051" y="2490837"/>
            <a:ext cx="2455045" cy="2104325"/>
          </a:xfrm>
          <a:prstGeom prst="rect">
            <a:avLst/>
          </a:prstGeom>
        </p:spPr>
      </p:pic>
      <p:pic>
        <p:nvPicPr>
          <p:cNvPr id="45" name="Picture 44">
            <a:extLst>
              <a:ext uri="{FF2B5EF4-FFF2-40B4-BE49-F238E27FC236}">
                <a16:creationId xmlns:a16="http://schemas.microsoft.com/office/drawing/2014/main" id="{50FC93E6-87B8-1ECC-11D0-805B0D7046DD}"/>
              </a:ext>
            </a:extLst>
          </p:cNvPr>
          <p:cNvPicPr>
            <a:picLocks noChangeAspect="1"/>
          </p:cNvPicPr>
          <p:nvPr/>
        </p:nvPicPr>
        <p:blipFill>
          <a:blip r:embed="rId5"/>
          <a:stretch>
            <a:fillRect/>
          </a:stretch>
        </p:blipFill>
        <p:spPr>
          <a:xfrm>
            <a:off x="7295627" y="3129628"/>
            <a:ext cx="77226" cy="72000"/>
          </a:xfrm>
          <a:prstGeom prst="rect">
            <a:avLst/>
          </a:prstGeom>
          <a:ln>
            <a:solidFill>
              <a:schemeClr val="accent6">
                <a:lumMod val="90000"/>
              </a:schemeClr>
            </a:solidFill>
          </a:ln>
        </p:spPr>
      </p:pic>
      <p:pic>
        <p:nvPicPr>
          <p:cNvPr id="46" name="Picture 45">
            <a:extLst>
              <a:ext uri="{FF2B5EF4-FFF2-40B4-BE49-F238E27FC236}">
                <a16:creationId xmlns:a16="http://schemas.microsoft.com/office/drawing/2014/main" id="{5E8CC281-B1C1-15A9-088F-62ECE9056AF0}"/>
              </a:ext>
            </a:extLst>
          </p:cNvPr>
          <p:cNvPicPr>
            <a:picLocks noChangeAspect="1"/>
          </p:cNvPicPr>
          <p:nvPr/>
        </p:nvPicPr>
        <p:blipFill>
          <a:blip r:embed="rId5"/>
          <a:stretch>
            <a:fillRect/>
          </a:stretch>
        </p:blipFill>
        <p:spPr>
          <a:xfrm>
            <a:off x="7291833" y="3299068"/>
            <a:ext cx="77226" cy="72000"/>
          </a:xfrm>
          <a:prstGeom prst="rect">
            <a:avLst/>
          </a:prstGeom>
          <a:ln>
            <a:solidFill>
              <a:schemeClr val="accent6">
                <a:lumMod val="90000"/>
              </a:schemeClr>
            </a:solidFill>
          </a:ln>
        </p:spPr>
      </p:pic>
      <p:pic>
        <p:nvPicPr>
          <p:cNvPr id="47" name="Picture 46">
            <a:extLst>
              <a:ext uri="{FF2B5EF4-FFF2-40B4-BE49-F238E27FC236}">
                <a16:creationId xmlns:a16="http://schemas.microsoft.com/office/drawing/2014/main" id="{D810BD9B-A880-8E22-84CA-816486D7E528}"/>
              </a:ext>
            </a:extLst>
          </p:cNvPr>
          <p:cNvPicPr>
            <a:picLocks noChangeAspect="1"/>
          </p:cNvPicPr>
          <p:nvPr/>
        </p:nvPicPr>
        <p:blipFill>
          <a:blip r:embed="rId5"/>
          <a:stretch>
            <a:fillRect/>
          </a:stretch>
        </p:blipFill>
        <p:spPr>
          <a:xfrm>
            <a:off x="8139709" y="3129628"/>
            <a:ext cx="77226" cy="72000"/>
          </a:xfrm>
          <a:prstGeom prst="rect">
            <a:avLst/>
          </a:prstGeom>
          <a:ln>
            <a:solidFill>
              <a:schemeClr val="accent6">
                <a:lumMod val="90000"/>
              </a:schemeClr>
            </a:solidFill>
          </a:ln>
        </p:spPr>
      </p:pic>
      <p:sp>
        <p:nvSpPr>
          <p:cNvPr id="2" name="TextBox 1">
            <a:extLst>
              <a:ext uri="{FF2B5EF4-FFF2-40B4-BE49-F238E27FC236}">
                <a16:creationId xmlns:a16="http://schemas.microsoft.com/office/drawing/2014/main" id="{46FBE4DE-33C0-6432-1228-EBE581FE62DF}"/>
              </a:ext>
            </a:extLst>
          </p:cNvPr>
          <p:cNvSpPr txBox="1"/>
          <p:nvPr/>
        </p:nvSpPr>
        <p:spPr>
          <a:xfrm>
            <a:off x="4291332" y="3877733"/>
            <a:ext cx="1317990" cy="830997"/>
          </a:xfrm>
          <a:prstGeom prst="rect">
            <a:avLst/>
          </a:prstGeom>
          <a:noFill/>
        </p:spPr>
        <p:txBody>
          <a:bodyPr wrap="none" rtlCol="0">
            <a:spAutoFit/>
          </a:bodyPr>
          <a:lstStyle/>
          <a:p>
            <a:r>
              <a:rPr lang="en-GB" sz="1200" dirty="0"/>
              <a:t>Change on:</a:t>
            </a:r>
          </a:p>
          <a:p>
            <a:pPr marL="285750" indent="-285750">
              <a:buFontTx/>
              <a:buChar char="-"/>
            </a:pPr>
            <a:r>
              <a:rPr lang="en-GB" sz="1200" dirty="0"/>
              <a:t>Calendar</a:t>
            </a:r>
          </a:p>
          <a:p>
            <a:pPr marL="285750" indent="-285750">
              <a:buFontTx/>
              <a:buChar char="-"/>
            </a:pPr>
            <a:r>
              <a:rPr lang="en-GB" sz="1200" dirty="0"/>
              <a:t>Time Zone</a:t>
            </a:r>
          </a:p>
          <a:p>
            <a:pPr marL="285750" indent="-285750">
              <a:buFontTx/>
              <a:buChar char="-"/>
            </a:pPr>
            <a:r>
              <a:rPr lang="en-GB" sz="1200" dirty="0"/>
              <a:t>Critical Task</a:t>
            </a:r>
          </a:p>
        </p:txBody>
      </p:sp>
      <p:pic>
        <p:nvPicPr>
          <p:cNvPr id="3" name="Picture 2">
            <a:extLst>
              <a:ext uri="{FF2B5EF4-FFF2-40B4-BE49-F238E27FC236}">
                <a16:creationId xmlns:a16="http://schemas.microsoft.com/office/drawing/2014/main" id="{F418C7A1-B522-F54D-BD7A-CA7425C4F53C}"/>
              </a:ext>
            </a:extLst>
          </p:cNvPr>
          <p:cNvPicPr>
            <a:picLocks noChangeAspect="1"/>
          </p:cNvPicPr>
          <p:nvPr/>
        </p:nvPicPr>
        <p:blipFill>
          <a:blip r:embed="rId6"/>
          <a:stretch>
            <a:fillRect/>
          </a:stretch>
        </p:blipFill>
        <p:spPr>
          <a:xfrm>
            <a:off x="4034033" y="4604920"/>
            <a:ext cx="285674" cy="150200"/>
          </a:xfrm>
          <a:prstGeom prst="rect">
            <a:avLst/>
          </a:prstGeom>
        </p:spPr>
      </p:pic>
      <p:sp>
        <p:nvSpPr>
          <p:cNvPr id="6" name="Rectangle: Rounded Corners 5">
            <a:extLst>
              <a:ext uri="{FF2B5EF4-FFF2-40B4-BE49-F238E27FC236}">
                <a16:creationId xmlns:a16="http://schemas.microsoft.com/office/drawing/2014/main" id="{5DADD3AA-DCA4-4B0B-84DC-14349E6AAD82}"/>
              </a:ext>
            </a:extLst>
          </p:cNvPr>
          <p:cNvSpPr/>
          <p:nvPr/>
        </p:nvSpPr>
        <p:spPr>
          <a:xfrm>
            <a:off x="3596933" y="4632182"/>
            <a:ext cx="346885" cy="121825"/>
          </a:xfrm>
          <a:prstGeom prst="roundRect">
            <a:avLst>
              <a:gd name="adj" fmla="val 0"/>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GB" sz="400" b="1" dirty="0">
                <a:latin typeface="Roboto Light" panose="02000000000000000000" pitchFamily="2" charset="0"/>
                <a:ea typeface="Roboto Light" panose="02000000000000000000" pitchFamily="2" charset="0"/>
                <a:cs typeface="Roboto Light" panose="02000000000000000000" pitchFamily="2" charset="0"/>
              </a:rPr>
              <a:t>Save</a:t>
            </a:r>
            <a:endParaRPr lang="en-DE" sz="400" b="1"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9" name="Picture 8">
            <a:extLst>
              <a:ext uri="{FF2B5EF4-FFF2-40B4-BE49-F238E27FC236}">
                <a16:creationId xmlns:a16="http://schemas.microsoft.com/office/drawing/2014/main" id="{4DF20D29-4685-87FB-4B9D-ABAC46EA6DAB}"/>
              </a:ext>
            </a:extLst>
          </p:cNvPr>
          <p:cNvPicPr>
            <a:picLocks noChangeAspect="1"/>
          </p:cNvPicPr>
          <p:nvPr/>
        </p:nvPicPr>
        <p:blipFill>
          <a:blip r:embed="rId6"/>
          <a:stretch>
            <a:fillRect/>
          </a:stretch>
        </p:blipFill>
        <p:spPr>
          <a:xfrm>
            <a:off x="8590137" y="4602784"/>
            <a:ext cx="285674" cy="150200"/>
          </a:xfrm>
          <a:prstGeom prst="rect">
            <a:avLst/>
          </a:prstGeom>
        </p:spPr>
      </p:pic>
      <p:sp>
        <p:nvSpPr>
          <p:cNvPr id="14" name="Rectangle: Rounded Corners 13">
            <a:extLst>
              <a:ext uri="{FF2B5EF4-FFF2-40B4-BE49-F238E27FC236}">
                <a16:creationId xmlns:a16="http://schemas.microsoft.com/office/drawing/2014/main" id="{D0A14705-62A5-2412-CFF0-FC6D5A9A598F}"/>
              </a:ext>
            </a:extLst>
          </p:cNvPr>
          <p:cNvSpPr/>
          <p:nvPr/>
        </p:nvSpPr>
        <p:spPr>
          <a:xfrm>
            <a:off x="8153037" y="4630046"/>
            <a:ext cx="346885" cy="121825"/>
          </a:xfrm>
          <a:prstGeom prst="roundRect">
            <a:avLst>
              <a:gd name="adj" fmla="val 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GB" sz="400" b="1" dirty="0">
                <a:latin typeface="Roboto Light" panose="02000000000000000000" pitchFamily="2" charset="0"/>
                <a:ea typeface="Roboto Light" panose="02000000000000000000" pitchFamily="2" charset="0"/>
                <a:cs typeface="Roboto Light" panose="02000000000000000000" pitchFamily="2" charset="0"/>
              </a:rPr>
              <a:t>Save</a:t>
            </a:r>
            <a:endParaRPr lang="en-DE" sz="400" b="1"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61797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2B7996-7FC7-8B61-2556-BD66AB2AA52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sz="200"/>
          </a:p>
        </p:txBody>
      </p:sp>
      <p:sp>
        <p:nvSpPr>
          <p:cNvPr id="5" name="Title 4">
            <a:extLst>
              <a:ext uri="{FF2B5EF4-FFF2-40B4-BE49-F238E27FC236}">
                <a16:creationId xmlns:a16="http://schemas.microsoft.com/office/drawing/2014/main" id="{4694A9A8-7F9A-E725-7563-1056C8FE217B}"/>
              </a:ext>
            </a:extLst>
          </p:cNvPr>
          <p:cNvSpPr>
            <a:spLocks noGrp="1"/>
          </p:cNvSpPr>
          <p:nvPr>
            <p:ph type="title"/>
          </p:nvPr>
        </p:nvSpPr>
        <p:spPr>
          <a:xfrm>
            <a:off x="298894" y="175025"/>
            <a:ext cx="7103712" cy="572700"/>
          </a:xfrm>
        </p:spPr>
        <p:txBody>
          <a:bodyPr>
            <a:normAutofit/>
          </a:bodyPr>
          <a:lstStyle/>
          <a:p>
            <a:r>
              <a:rPr lang="en-GB" dirty="0"/>
              <a:t>Topics for further Investigation and Discussion</a:t>
            </a:r>
            <a:endParaRPr lang="en-DE" dirty="0"/>
          </a:p>
        </p:txBody>
      </p:sp>
      <p:sp>
        <p:nvSpPr>
          <p:cNvPr id="7" name="TextBox 6">
            <a:extLst>
              <a:ext uri="{FF2B5EF4-FFF2-40B4-BE49-F238E27FC236}">
                <a16:creationId xmlns:a16="http://schemas.microsoft.com/office/drawing/2014/main" id="{90FAED64-A0E6-DC89-9BB3-C07613513B3C}"/>
              </a:ext>
            </a:extLst>
          </p:cNvPr>
          <p:cNvSpPr txBox="1"/>
          <p:nvPr/>
        </p:nvSpPr>
        <p:spPr>
          <a:xfrm>
            <a:off x="369571" y="813491"/>
            <a:ext cx="8177335" cy="3816429"/>
          </a:xfrm>
          <a:prstGeom prst="rect">
            <a:avLst/>
          </a:prstGeom>
          <a:noFill/>
        </p:spPr>
        <p:txBody>
          <a:bodyPr wrap="square" rtlCol="0">
            <a:spAutoFit/>
          </a:bodyPr>
          <a:lstStyle/>
          <a:p>
            <a:pPr marL="285750" indent="-285750">
              <a:buFontTx/>
              <a:buChar char="-"/>
            </a:pPr>
            <a:r>
              <a:rPr lang="en-GB" sz="1100" dirty="0"/>
              <a:t>Shall the normal workbench always show the “select for edit” or how do we trigger the specific workbench view with the “Select” and  “Edit” option</a:t>
            </a:r>
            <a:br>
              <a:rPr lang="en-GB" sz="1100" dirty="0"/>
            </a:br>
            <a:r>
              <a:rPr lang="en-GB" sz="1100" dirty="0"/>
              <a:t>Assumption - yes</a:t>
            </a:r>
          </a:p>
          <a:p>
            <a:pPr marL="285750" indent="-285750">
              <a:buFontTx/>
              <a:buChar char="-"/>
            </a:pPr>
            <a:r>
              <a:rPr lang="en-GB" sz="1100" dirty="0"/>
              <a:t>Will tasks in “delayed submit” be visible in the standard workbench view?</a:t>
            </a:r>
            <a:br>
              <a:rPr lang="en-GB" sz="1100" dirty="0"/>
            </a:br>
            <a:r>
              <a:rPr lang="en-GB" sz="1100" dirty="0"/>
              <a:t>Assumption - yes</a:t>
            </a:r>
          </a:p>
          <a:p>
            <a:pPr marL="285750" indent="-285750">
              <a:buFontTx/>
              <a:buChar char="-"/>
            </a:pPr>
            <a:r>
              <a:rPr lang="en-GB" sz="1100" dirty="0"/>
              <a:t>Should we show all tasks or only tasks in “submit delay” status in the “edit” selection view?</a:t>
            </a:r>
            <a:br>
              <a:rPr lang="en-GB" sz="1100" dirty="0"/>
            </a:br>
            <a:r>
              <a:rPr lang="en-GB" sz="1100" dirty="0"/>
              <a:t>Assumption -  no but only those can be selected for “edit”</a:t>
            </a:r>
          </a:p>
          <a:p>
            <a:pPr marL="285750" indent="-285750">
              <a:buFontTx/>
              <a:buChar char="-"/>
            </a:pPr>
            <a:r>
              <a:rPr lang="en-GB" sz="1100" dirty="0"/>
              <a:t>Shall we also be able to maintain parameters at the group level </a:t>
            </a:r>
            <a:br>
              <a:rPr lang="en-GB" sz="1100" dirty="0"/>
            </a:br>
            <a:r>
              <a:rPr lang="en-GB" sz="1100" dirty="0"/>
              <a:t>Assumption – no but then we need to ensure that tasks parameter can be maintained independent of the groups and that group parameters do not overwrite task parameters when submitting</a:t>
            </a:r>
          </a:p>
          <a:p>
            <a:pPr marL="285750" indent="-285750">
              <a:buFontTx/>
              <a:buChar char="-"/>
            </a:pPr>
            <a:r>
              <a:rPr lang="en-GB" sz="1100" dirty="0"/>
              <a:t>Are up-front check boxed the standard UI element we want to use for item selection in workbench?</a:t>
            </a:r>
            <a:br>
              <a:rPr lang="en-GB" sz="1100" dirty="0"/>
            </a:br>
            <a:r>
              <a:rPr lang="en-GB" sz="1100" dirty="0"/>
              <a:t>Assumption: yes</a:t>
            </a:r>
          </a:p>
          <a:p>
            <a:pPr marL="285750" indent="-285750">
              <a:buFontTx/>
              <a:buChar char="-"/>
            </a:pPr>
            <a:r>
              <a:rPr lang="en-GB" sz="1100" dirty="0"/>
              <a:t>Do we need an additional security concept or can the security settings for the underlying task list and tasks being applied? (Security settings in the task list as well as company code restrictions)</a:t>
            </a:r>
            <a:br>
              <a:rPr lang="en-GB" sz="1100" dirty="0"/>
            </a:br>
            <a:r>
              <a:rPr lang="en-GB" sz="1100" dirty="0"/>
              <a:t>Assumption: Security settings as in the task list security tab will be applied, In addition org-unit auth will be applied</a:t>
            </a:r>
          </a:p>
          <a:p>
            <a:pPr marL="285750" indent="-285750">
              <a:buFontTx/>
              <a:buChar char="-"/>
            </a:pPr>
            <a:r>
              <a:rPr lang="en-GB" sz="1100" dirty="0"/>
              <a:t>Shall changes to the parameters of a “delayed submit” task only impact the already submitted task list instance or the task list itself?</a:t>
            </a:r>
            <a:br>
              <a:rPr lang="en-GB" sz="1100" dirty="0"/>
            </a:br>
            <a:r>
              <a:rPr lang="en-GB" sz="1100" dirty="0"/>
              <a:t>Assumption: Initially we only apply to the delayed submit tasks – only in further release we shall apply changes to underlying task list as well</a:t>
            </a:r>
          </a:p>
          <a:p>
            <a:pPr marL="285750" indent="-285750">
              <a:buFontTx/>
              <a:buChar char="-"/>
            </a:pPr>
            <a:r>
              <a:rPr lang="en-GB" sz="1100" dirty="0"/>
              <a:t>Do we need to consider a scenario where multiple instances of same task list are processed? </a:t>
            </a:r>
            <a:br>
              <a:rPr lang="en-GB" sz="1100" dirty="0"/>
            </a:br>
            <a:r>
              <a:rPr lang="en-GB" sz="1100" dirty="0"/>
              <a:t>Assumption: no</a:t>
            </a:r>
            <a:endParaRPr lang="en-DE" sz="1100" dirty="0"/>
          </a:p>
          <a:p>
            <a:endParaRPr lang="en-DE" sz="1100" dirty="0"/>
          </a:p>
        </p:txBody>
      </p:sp>
    </p:spTree>
    <p:extLst>
      <p:ext uri="{BB962C8B-B14F-4D97-AF65-F5344CB8AC3E}">
        <p14:creationId xmlns:p14="http://schemas.microsoft.com/office/powerpoint/2010/main" val="1586891223"/>
      </p:ext>
    </p:extLst>
  </p:cSld>
  <p:clrMapOvr>
    <a:masterClrMapping/>
  </p:clrMapOvr>
</p:sld>
</file>

<file path=ppt/theme/theme1.xml><?xml version="1.0" encoding="utf-8"?>
<a:theme xmlns:a="http://schemas.openxmlformats.org/drawingml/2006/main" name="Simple Light">
  <a:themeElements>
    <a:clrScheme name="Simple Light">
      <a:dk1>
        <a:srgbClr val="082029"/>
      </a:dk1>
      <a:lt1>
        <a:srgbClr val="FFFFFF"/>
      </a:lt1>
      <a:dk2>
        <a:srgbClr val="082029"/>
      </a:dk2>
      <a:lt2>
        <a:srgbClr val="EBF5F3"/>
      </a:lt2>
      <a:accent1>
        <a:srgbClr val="1AC8C6"/>
      </a:accent1>
      <a:accent2>
        <a:srgbClr val="082029"/>
      </a:accent2>
      <a:accent3>
        <a:srgbClr val="006170"/>
      </a:accent3>
      <a:accent4>
        <a:srgbClr val="E24650"/>
      </a:accent4>
      <a:accent5>
        <a:srgbClr val="0097A7"/>
      </a:accent5>
      <a:accent6>
        <a:srgbClr val="F7F7F7"/>
      </a:accent6>
      <a:hlink>
        <a:srgbClr val="0061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501d66ce-ff5f-4462-ab64-71495321a2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E50E6191C46944B8DF21305B8C5D41" ma:contentTypeVersion="20" ma:contentTypeDescription="Create a new document." ma:contentTypeScope="" ma:versionID="26a7d970b143bfe638f6a766ef68c140">
  <xsd:schema xmlns:xsd="http://www.w3.org/2001/XMLSchema" xmlns:xs="http://www.w3.org/2001/XMLSchema" xmlns:p="http://schemas.microsoft.com/office/2006/metadata/properties" xmlns:ns1="http://schemas.microsoft.com/sharepoint/v3" xmlns:ns3="7b25fec0-1559-4833-bcdb-757c399200d4" xmlns:ns4="501d66ce-ff5f-4462-ab64-71495321a2ba" targetNamespace="http://schemas.microsoft.com/office/2006/metadata/properties" ma:root="true" ma:fieldsID="b1aceda3fbec1dc384357fedf69fbfd6" ns1:_="" ns3:_="" ns4:_="">
    <xsd:import namespace="http://schemas.microsoft.com/sharepoint/v3"/>
    <xsd:import namespace="7b25fec0-1559-4833-bcdb-757c399200d4"/>
    <xsd:import namespace="501d66ce-ff5f-4462-ab64-71495321a2b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LengthInSeconds" minOccurs="0"/>
                <xsd:element ref="ns1:_ip_UnifiedCompliancePolicyProperties" minOccurs="0"/>
                <xsd:element ref="ns1:_ip_UnifiedCompliancePolicyUIAc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25fec0-1559-4833-bcdb-757c399200d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1d66ce-ff5f-4462-ab64-71495321a2b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7741CA-0928-4C16-A61C-B02EE9198610}">
  <ds:schemaRefs>
    <ds:schemaRef ds:uri="http://www.w3.org/XML/1998/namespace"/>
    <ds:schemaRef ds:uri="http://schemas.microsoft.com/sharepoint/v3"/>
    <ds:schemaRef ds:uri="7b25fec0-1559-4833-bcdb-757c399200d4"/>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501d66ce-ff5f-4462-ab64-71495321a2ba"/>
    <ds:schemaRef ds:uri="http://purl.org/dc/dcmitype/"/>
    <ds:schemaRef ds:uri="http://purl.org/dc/elements/1.1/"/>
  </ds:schemaRefs>
</ds:datastoreItem>
</file>

<file path=customXml/itemProps2.xml><?xml version="1.0" encoding="utf-8"?>
<ds:datastoreItem xmlns:ds="http://schemas.openxmlformats.org/officeDocument/2006/customXml" ds:itemID="{182497A6-579C-4F4C-B214-5ADF9DB409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25fec0-1559-4833-bcdb-757c399200d4"/>
    <ds:schemaRef ds:uri="501d66ce-ff5f-4462-ab64-71495321a2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799CE8-F0CF-4AA0-9005-39DF21FE5E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12902</TotalTime>
  <Words>969</Words>
  <Application>Microsoft Office PowerPoint</Application>
  <PresentationFormat>On-screen Show (16:9)</PresentationFormat>
  <Paragraphs>105</Paragraphs>
  <Slides>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Webdings</vt:lpstr>
      <vt:lpstr>Wingdings</vt:lpstr>
      <vt:lpstr>Roboto Medium</vt:lpstr>
      <vt:lpstr>Roboto Light</vt:lpstr>
      <vt:lpstr>Archivo SemiBold</vt:lpstr>
      <vt:lpstr>Simple Light</vt:lpstr>
      <vt:lpstr>Close Task Management –    Increase flexibility  to change tasks &amp; parameters after close checklist submission</vt:lpstr>
      <vt:lpstr>Change task &amp; parameters after close checklist submission</vt:lpstr>
      <vt:lpstr>Defined Flexibility to change tasks and task list parameters</vt:lpstr>
      <vt:lpstr>Workbench as the UI to select tasks for editing</vt:lpstr>
      <vt:lpstr>Define Change for single task</vt:lpstr>
      <vt:lpstr>Define Change for multiple tasks</vt:lpstr>
      <vt:lpstr>Topics for further Investigation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Management Workbench – Reimagined</dc:title>
  <dc:creator>Andreas Biehler</dc:creator>
  <cp:lastModifiedBy>Andreas Biehler</cp:lastModifiedBy>
  <cp:revision>21</cp:revision>
  <dcterms:modified xsi:type="dcterms:W3CDTF">2025-01-28T10:17:10Z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0x010100E8E50E6191C46944B8DF21305B8C5D41</vt:lpwstr>
  </property>
</Properties>
</file>